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21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2" roundtripDataSignature="AMtx7mgAPG/Qi3JD16d7Yusdlhg6ktWvi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2F455D1-1399-4AF4-B168-8638247B437E}" v="5" dt="2026-10-28T05:26:17.2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51634" autoAdjust="0"/>
  </p:normalViewPr>
  <p:slideViewPr>
    <p:cSldViewPr snapToGrid="0">
      <p:cViewPr varScale="1">
        <p:scale>
          <a:sx n="31" d="100"/>
          <a:sy n="31" d="100"/>
        </p:scale>
        <p:origin x="1637" y="19"/>
      </p:cViewPr>
      <p:guideLst/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customschemas.google.com/relationships/presentationmetadata" Target="metadata"/><Relationship Id="rId27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/>
      <c:doughnutChart>
        <c:varyColors val="1"/>
        <c:ser>
          <c:idx val="0"/>
          <c:order val="0"/>
          <c:tx>
            <c:v>Share of population</c:v>
          </c:tx>
          <c:dPt>
            <c:idx val="0"/>
            <c:bubble3D val="0"/>
            <c:spPr>
              <a:solidFill>
                <a:srgbClr val="274B60"/>
              </a:solidFill>
            </c:spPr>
            <c:extLst>
              <c:ext xmlns:c16="http://schemas.microsoft.com/office/drawing/2014/chart" uri="{C3380CC4-5D6E-409C-BE32-E72D297353CC}">
                <c16:uniqueId val="{00000001-6F76-42F6-8374-302E723B7286}"/>
              </c:ext>
            </c:extLst>
          </c:dPt>
          <c:dPt>
            <c:idx val="1"/>
            <c:bubble3D val="0"/>
            <c:spPr>
              <a:solidFill>
                <a:srgbClr val="D0C0A2"/>
              </a:solidFill>
            </c:spPr>
            <c:extLst>
              <c:ext xmlns:c16="http://schemas.microsoft.com/office/drawing/2014/chart" uri="{C3380CC4-5D6E-409C-BE32-E72D297353CC}">
                <c16:uniqueId val="{00000003-6F76-42F6-8374-302E723B7286}"/>
              </c:ext>
            </c:extLst>
          </c:dPt>
          <c:cat>
            <c:strRef>
              <c:f>'Chart Data'!$A$2:$A$3</c:f>
              <c:strCache>
                <c:ptCount val="2"/>
                <c:pt idx="0">
                  <c:v>Reported disability</c:v>
                </c:pt>
                <c:pt idx="1">
                  <c:v>Remainder</c:v>
                </c:pt>
              </c:strCache>
            </c:strRef>
          </c:cat>
          <c:val>
            <c:numRef>
              <c:f>'Chart Data'!$B$2:$B$3</c:f>
              <c:numCache>
                <c:formatCode>General</c:formatCode>
                <c:ptCount val="2"/>
                <c:pt idx="0">
                  <c:v>21.4</c:v>
                </c:pt>
                <c:pt idx="1">
                  <c:v>78.599999999999994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F76-42F6-8374-302E723B72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70"/>
        <c:holeSize val="72"/>
      </c:doughnutChart>
    </c:plotArea>
    <c:plotVisOnly val="1"/>
    <c:dispBlanksAs val="zero"/>
    <c:showDLblsOverMax val="1"/>
  </c:chart>
  <c:spPr>
    <a:noFill/>
    <a:ln w="0"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/>
      <c:doughnutChart>
        <c:varyColors val="1"/>
        <c:ser>
          <c:idx val="0"/>
          <c:order val="0"/>
          <c:tx>
            <c:v>Share of population</c:v>
          </c:tx>
          <c:dPt>
            <c:idx val="0"/>
            <c:bubble3D val="0"/>
            <c:spPr>
              <a:solidFill>
                <a:srgbClr val="913925"/>
              </a:solidFill>
            </c:spPr>
            <c:extLst>
              <c:ext xmlns:c16="http://schemas.microsoft.com/office/drawing/2014/chart" uri="{C3380CC4-5D6E-409C-BE32-E72D297353CC}">
                <c16:uniqueId val="{00000001-907C-4589-B5DD-123B47754CF0}"/>
              </c:ext>
            </c:extLst>
          </c:dPt>
          <c:dPt>
            <c:idx val="1"/>
            <c:bubble3D val="0"/>
            <c:spPr>
              <a:solidFill>
                <a:srgbClr val="D0C0A2"/>
              </a:solidFill>
            </c:spPr>
            <c:extLst>
              <c:ext xmlns:c16="http://schemas.microsoft.com/office/drawing/2014/chart" uri="{C3380CC4-5D6E-409C-BE32-E72D297353CC}">
                <c16:uniqueId val="{00000003-907C-4589-B5DD-123B47754CF0}"/>
              </c:ext>
            </c:extLst>
          </c:dPt>
          <c:cat>
            <c:strRef>
              <c:f>'Chart Data'!$A$2:$A$3</c:f>
              <c:strCache>
                <c:ptCount val="2"/>
                <c:pt idx="0">
                  <c:v>Reported disability</c:v>
                </c:pt>
                <c:pt idx="1">
                  <c:v>Remainder</c:v>
                </c:pt>
              </c:strCache>
            </c:strRef>
          </c:cat>
          <c:val>
            <c:numRef>
              <c:f>'Chart Data'!$B$2:$B$3</c:f>
              <c:numCache>
                <c:formatCode>General</c:formatCode>
                <c:ptCount val="2"/>
                <c:pt idx="0">
                  <c:v>37</c:v>
                </c:pt>
                <c:pt idx="1">
                  <c:v>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07C-4589-B5DD-123B47754C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70"/>
        <c:holeSize val="72"/>
      </c:doughnutChart>
    </c:plotArea>
    <c:plotVisOnly val="1"/>
    <c:dispBlanksAs val="zero"/>
    <c:showDLblsOverMax val="1"/>
  </c:chart>
  <c:spPr>
    <a:noFill/>
    <a:ln w="0">
      <a:noFill/>
    </a:ln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dpwd.gov.au/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bs.gov.au/statistics/health/disability/disability-ageing-and-carers-australia-summary-findings/2022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abs.gov.au/statistics/people/aboriginal-and-torres-strait-islander-peoples/national-aboriginal-and-torres-strait-islander-health-survey/2022-23" TargetMode="Externa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dpwd.gov.au/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3" name="Google Shape;63;p1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This setup slide is for the facilitator. Begin the session with the cover and Acknowledgement of Country.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</a:pPr>
            <a:endParaRPr sz="1200" b="1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</a:pPr>
            <a:r>
              <a:rPr lang="en-AU" sz="1200" b="1" dirty="0">
                <a:latin typeface="Arial"/>
                <a:ea typeface="Arial"/>
                <a:cs typeface="Arial"/>
                <a:sym typeface="Arial"/>
              </a:rPr>
              <a:t>Adapt for local use</a:t>
            </a:r>
            <a:endParaRPr dirty="0"/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Save a copy before editing. Replace bracketed text and use Home &gt; New Slide to choose a named layout.</a:t>
            </a:r>
            <a:endParaRPr dirty="0"/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Add your own content and slides. Duplicate a suitable slide to keep its design. Hide or remove slides you do not need.</a:t>
            </a:r>
            <a:endParaRPr dirty="0"/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Keep the International Day of People with Disability (IDPwD) logo. An optional logo placeholder beside it is provided on the cover. Use Insert Picture and Crop &gt; Fit so the whole logo is visible. Remove the empty placeholder if not needed.</a:t>
            </a:r>
            <a:endParaRPr dirty="0"/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Read these notes using the Notes button beneath the slide. Delete this setup slide before presenting.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200" b="1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AU" sz="1200" b="1" dirty="0">
                <a:latin typeface="Arial"/>
                <a:ea typeface="Arial"/>
                <a:cs typeface="Arial"/>
                <a:sym typeface="Arial"/>
              </a:rPr>
              <a:t>If planning to send a copy of the presentation to anyone, please check web accessibility</a:t>
            </a:r>
            <a:endParaRPr dirty="0"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To run web accessibility checks, use Review &gt; Check Accessibility. </a:t>
            </a:r>
            <a:endParaRPr dirty="0"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Check reading order, add meaningful image descriptions in Alt text or mark as decorative as required, text contrast and that all text fits. </a:t>
            </a:r>
            <a:endParaRPr dirty="0"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u="sng" dirty="0">
                <a:latin typeface="Arial"/>
                <a:ea typeface="Arial"/>
                <a:cs typeface="Arial"/>
                <a:sym typeface="Arial"/>
              </a:rPr>
              <a:t>These tips are not relevant if only presenting and speaking</a:t>
            </a: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200" b="1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</a:pPr>
            <a:r>
              <a:rPr lang="en-AU" sz="1200" b="1" dirty="0">
                <a:latin typeface="Arial"/>
                <a:ea typeface="Arial"/>
                <a:cs typeface="Arial"/>
                <a:sym typeface="Arial"/>
              </a:rPr>
              <a:t>Facilitation tips</a:t>
            </a:r>
            <a:endParaRPr dirty="0"/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Plan with people with disability and seek local cultural guidance. Ask about access needs before the session.</a:t>
            </a:r>
            <a:endParaRPr dirty="0"/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After editing, run Review &gt; Check Accessibility. Check reading order, meaningful image descriptions, text contrast and that all text fits.</a:t>
            </a:r>
            <a:endParaRPr dirty="0"/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Keep questions short. People may listen, pass, take a break or contribute another way.</a:t>
            </a:r>
            <a:endParaRPr dirty="0"/>
          </a:p>
        </p:txBody>
      </p:sp>
      <p:sp>
        <p:nvSpPr>
          <p:cNvPr id="64" name="Google Shape;64;p1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2" name="Google Shape;82;p2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</a:pPr>
            <a:r>
              <a:rPr lang="en-AU" sz="1200" b="1" dirty="0">
                <a:latin typeface="Arial"/>
                <a:ea typeface="Arial"/>
                <a:cs typeface="Arial"/>
                <a:sym typeface="Arial"/>
              </a:rPr>
              <a:t>Adapt for local use</a:t>
            </a:r>
            <a:endParaRPr dirty="0"/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Replace the community or organisation, date and place fields.</a:t>
            </a:r>
            <a:endParaRPr dirty="0"/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Keep the IDPwD logo. Use the optional picture placeholder beside it for your organisation’s logo, with permission. Do not stretch either logo.</a:t>
            </a:r>
            <a:endParaRPr dirty="0"/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Use the first setup slide before planning. Add, remove or duplicate slides to suit the local yarn.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200" b="1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</a:pPr>
            <a:r>
              <a:rPr lang="en-AU" sz="1200" b="1" dirty="0">
                <a:latin typeface="Arial"/>
                <a:ea typeface="Arial"/>
                <a:cs typeface="Arial"/>
                <a:sym typeface="Arial"/>
              </a:rPr>
              <a:t>Suggested talking points</a:t>
            </a:r>
            <a:endParaRPr dirty="0"/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Welcome, everyone. My name is [name]. Thank you for joining our community yarning session.</a:t>
            </a:r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The First Nations Yarning Guide supports local conversations about disability, inclusion and cultural safety.</a:t>
            </a:r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endParaRPr lang="en-AU" sz="1200" b="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</a:pPr>
            <a:r>
              <a:rPr lang="en-AU" sz="1200" b="1" dirty="0">
                <a:latin typeface="Arial"/>
                <a:ea typeface="Arial"/>
                <a:cs typeface="Arial"/>
                <a:sym typeface="Arial"/>
              </a:rPr>
              <a:t>Facilitation tips</a:t>
            </a:r>
            <a:endParaRPr dirty="0"/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Invite people with disability to help plan or lead the session. Check access needs and local protocols.</a:t>
            </a:r>
            <a:endParaRPr dirty="0"/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People may listen, pass, take a break or contribute in another way.</a:t>
            </a:r>
            <a:endParaRPr dirty="0"/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Explain how notes will be used. Seek permission before if recording.</a:t>
            </a:r>
            <a:endParaRPr dirty="0"/>
          </a:p>
        </p:txBody>
      </p:sp>
      <p:sp>
        <p:nvSpPr>
          <p:cNvPr id="83" name="Google Shape;83;p2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0" name="Google Shape;90;p3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</a:pPr>
            <a:r>
              <a:rPr lang="en-AU" sz="1200" b="1">
                <a:latin typeface="Arial"/>
                <a:ea typeface="Arial"/>
                <a:cs typeface="Arial"/>
                <a:sym typeface="Arial"/>
              </a:rPr>
              <a:t>Adapt for local use</a:t>
            </a:r>
            <a:endParaRPr/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>
                <a:latin typeface="Arial"/>
                <a:ea typeface="Arial"/>
                <a:cs typeface="Arial"/>
                <a:sym typeface="Arial"/>
              </a:rPr>
              <a:t>Adapt the acknowledgement to your organisation and the local Traditional Owners, with appropriate advice.</a:t>
            </a:r>
            <a:endParaRPr/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>
                <a:latin typeface="Arial"/>
                <a:ea typeface="Arial"/>
                <a:cs typeface="Arial"/>
                <a:sym typeface="Arial"/>
              </a:rPr>
              <a:t>An Acknowledgement of Country does not replace a Welcome to Country.</a:t>
            </a:r>
            <a:endParaRPr/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>
                <a:latin typeface="Arial"/>
                <a:ea typeface="Arial"/>
                <a:cs typeface="Arial"/>
                <a:sym typeface="Arial"/>
              </a:rPr>
              <a:t>Replace the bracketed acknowledgement on the slide with your locally agreed statement.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200" b="1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</a:pPr>
            <a:r>
              <a:rPr lang="en-AU" sz="1200" b="1">
                <a:latin typeface="Arial"/>
                <a:ea typeface="Arial"/>
                <a:cs typeface="Arial"/>
                <a:sym typeface="Arial"/>
              </a:rPr>
              <a:t>Suggested talking points</a:t>
            </a:r>
            <a:endParaRPr/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>
                <a:latin typeface="Arial"/>
                <a:ea typeface="Arial"/>
                <a:cs typeface="Arial"/>
                <a:sym typeface="Arial"/>
              </a:rPr>
              <a:t>[Your locally agreed Acknowledgement of Country]</a:t>
            </a:r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endParaRPr lang="en-AU" sz="1200" b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</a:pPr>
            <a:r>
              <a:rPr lang="en-AU" sz="1200" b="1">
                <a:latin typeface="Arial"/>
                <a:ea typeface="Arial"/>
                <a:cs typeface="Arial"/>
                <a:sym typeface="Arial"/>
              </a:rPr>
              <a:t>Facilitation tips</a:t>
            </a:r>
            <a:endParaRPr/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>
                <a:latin typeface="Arial"/>
                <a:ea typeface="Arial"/>
                <a:cs typeface="Arial"/>
                <a:sym typeface="Arial"/>
              </a:rPr>
              <a:t>Follow local cultural protocols. Do not assume that photographed people are the people sharing stories in this session.</a:t>
            </a:r>
            <a:endParaRPr/>
          </a:p>
        </p:txBody>
      </p:sp>
      <p:sp>
        <p:nvSpPr>
          <p:cNvPr id="91" name="Google Shape;91;p3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7" name="Google Shape;97;p4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</a:pPr>
            <a:r>
              <a:rPr lang="en-AU" sz="1200" b="1" dirty="0">
                <a:latin typeface="Arial"/>
                <a:ea typeface="Arial"/>
                <a:cs typeface="Arial"/>
                <a:sym typeface="Arial"/>
              </a:rPr>
              <a:t>Adapt for local use</a:t>
            </a:r>
            <a:endParaRPr dirty="0"/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Add a local example of International Day of People with Disability (IDPwD), if relevant.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200" b="1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</a:pPr>
            <a:r>
              <a:rPr lang="en-AU" sz="1200" b="1" dirty="0">
                <a:latin typeface="Arial"/>
                <a:ea typeface="Arial"/>
                <a:cs typeface="Arial"/>
                <a:sym typeface="Arial"/>
              </a:rPr>
              <a:t>Suggested talking points</a:t>
            </a:r>
            <a:endParaRPr dirty="0"/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International Day of People with Disability takes place on 3 December each year.</a:t>
            </a:r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Today we recognise the diverse experiences and contributions of people with disability.</a:t>
            </a:r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This day gives us an opportunity to listen, learn and think about how we can make our community more inclusive.</a:t>
            </a:r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endParaRPr lang="en-AU" sz="1200" b="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</a:pPr>
            <a:r>
              <a:rPr lang="en-AU" sz="1200" b="1" dirty="0">
                <a:latin typeface="Arial"/>
                <a:ea typeface="Arial"/>
                <a:cs typeface="Arial"/>
                <a:sym typeface="Arial"/>
              </a:rPr>
              <a:t>Facilitation tips</a:t>
            </a:r>
            <a:endParaRPr dirty="0"/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Introduce the full name before using IDPwD or you can say ‘the day’ or ‘day of people with disability’. </a:t>
            </a:r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Invite people to share what they already know.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200" b="1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</a:pPr>
            <a:r>
              <a:rPr lang="en-AU" sz="1200" b="1" dirty="0">
                <a:latin typeface="Arial"/>
                <a:ea typeface="Arial"/>
                <a:cs typeface="Arial"/>
                <a:sym typeface="Arial"/>
              </a:rPr>
              <a:t>Resources</a:t>
            </a:r>
            <a:endParaRPr dirty="0"/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u="sng" dirty="0">
                <a:solidFill>
                  <a:srgbClr val="467886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International Day of People with Disability website</a:t>
            </a:r>
            <a:endParaRPr dirty="0"/>
          </a:p>
        </p:txBody>
      </p:sp>
      <p:sp>
        <p:nvSpPr>
          <p:cNvPr id="98" name="Google Shape;98;p4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0" name="Google Shape;110;p5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</a:pPr>
            <a:r>
              <a:rPr lang="en-AU" sz="1200" b="1" dirty="0">
                <a:latin typeface="Arial"/>
                <a:ea typeface="Arial"/>
                <a:cs typeface="Arial"/>
                <a:sym typeface="Arial"/>
              </a:rPr>
              <a:t>Adapt for local use</a:t>
            </a:r>
            <a:endParaRPr dirty="0"/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Choose or adapt the questions for your community. You do not need to use every prompt.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200" b="1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</a:pPr>
            <a:r>
              <a:rPr lang="en-AU" sz="1200" b="1" dirty="0">
                <a:latin typeface="Arial"/>
                <a:ea typeface="Arial"/>
                <a:cs typeface="Arial"/>
                <a:sym typeface="Arial"/>
              </a:rPr>
              <a:t>Suggested talking points</a:t>
            </a:r>
            <a:endParaRPr dirty="0"/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dirty="0"/>
              <a:t>What is everyone’s experience of IDPwD? Does anyone have any examples of being involved?</a:t>
            </a:r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dirty="0"/>
              <a:t>What could understanding and acceptance look like in everyday community life?</a:t>
            </a:r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endParaRPr lang="en-AU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</a:pPr>
            <a:r>
              <a:rPr lang="en-AU" sz="1200" b="1" dirty="0">
                <a:latin typeface="Arial"/>
                <a:ea typeface="Arial"/>
                <a:cs typeface="Arial"/>
                <a:sym typeface="Arial"/>
              </a:rPr>
              <a:t>Facilitation tips</a:t>
            </a:r>
            <a:endParaRPr dirty="0"/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Read one question at a time and allow thinking time. </a:t>
            </a:r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Listening without speaking is welcome.</a:t>
            </a:r>
            <a:endParaRPr dirty="0"/>
          </a:p>
        </p:txBody>
      </p:sp>
      <p:sp>
        <p:nvSpPr>
          <p:cNvPr id="111" name="Google Shape;111;p5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2" name="Google Shape;122;p6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</a:pPr>
            <a:r>
              <a:rPr lang="en-AU" sz="1200" b="1" dirty="0">
                <a:latin typeface="Arial"/>
                <a:ea typeface="Arial"/>
                <a:cs typeface="Arial"/>
                <a:sym typeface="Arial"/>
              </a:rPr>
              <a:t>Adapt for local use</a:t>
            </a:r>
            <a:endParaRPr dirty="0"/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Keep the survey years and source references with the figures. Check the Australian Bureau </a:t>
            </a:r>
            <a:r>
              <a:rPr lang="en-AU" sz="1200" b="0">
                <a:latin typeface="Arial"/>
                <a:ea typeface="Arial"/>
                <a:cs typeface="Arial"/>
                <a:sym typeface="Arial"/>
              </a:rPr>
              <a:t>of Statistics </a:t>
            </a: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sources before updating the numbers.</a:t>
            </a:r>
            <a:endParaRPr dirty="0"/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Do not present the two estimates as directly comparable. The surveys have different methods and coverage.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200" b="1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</a:pPr>
            <a:r>
              <a:rPr lang="en-AU" sz="1200" b="1" dirty="0">
                <a:latin typeface="Arial"/>
                <a:ea typeface="Arial"/>
                <a:cs typeface="Arial"/>
                <a:sym typeface="Arial"/>
              </a:rPr>
              <a:t>Suggested talking points</a:t>
            </a:r>
            <a:endParaRPr dirty="0"/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In 2022, 5.5 million Australians, or 21.4%, had disability. This is about 1 in 5 people.</a:t>
            </a:r>
            <a:endParaRPr dirty="0"/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The 2022–23 Aboriginal and Torres Strait Islander health survey reported disability for 37%, about 367,700 people.</a:t>
            </a:r>
            <a:endParaRPr dirty="0"/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The circles show different groups and are not intended to be compared.</a:t>
            </a:r>
            <a:endParaRPr dirty="0"/>
          </a:p>
          <a:p>
            <a:pPr marL="5715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</a:pPr>
            <a:endParaRPr sz="1200" b="1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</a:pPr>
            <a:r>
              <a:rPr lang="en-AU" sz="1200" b="1" dirty="0">
                <a:latin typeface="Arial"/>
                <a:ea typeface="Arial"/>
                <a:cs typeface="Arial"/>
                <a:sym typeface="Arial"/>
              </a:rPr>
              <a:t>Facilitation tips</a:t>
            </a:r>
            <a:endParaRPr dirty="0"/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Keep the focus on people, inclusion and support. </a:t>
            </a:r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Read the numbers aloud and explain them in plain language.</a:t>
            </a:r>
            <a:endParaRPr dirty="0"/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Do not ask anyone to disclose disability or personal health information.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200" b="1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</a:pPr>
            <a:r>
              <a:rPr lang="en-AU" sz="1200" b="1" dirty="0">
                <a:latin typeface="Arial"/>
                <a:ea typeface="Arial"/>
                <a:cs typeface="Arial"/>
                <a:sym typeface="Arial"/>
              </a:rPr>
              <a:t>Sources</a:t>
            </a:r>
            <a:endParaRPr dirty="0"/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u="sng" dirty="0">
                <a:solidFill>
                  <a:srgbClr val="467886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Australian Bureau of Statistics: Disability, Ageing and Carers, Australia — Summary of Findings, 2022</a:t>
            </a:r>
            <a:endParaRPr dirty="0"/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u="sng" dirty="0">
                <a:solidFill>
                  <a:srgbClr val="467886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Australian Bureau of Statistics: National Aboriginal and Torres Strait Islander Health Survey, 2022–23</a:t>
            </a:r>
            <a:endParaRPr dirty="0"/>
          </a:p>
        </p:txBody>
      </p:sp>
      <p:sp>
        <p:nvSpPr>
          <p:cNvPr id="123" name="Google Shape;123;p6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9" name="Google Shape;139;p7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</a:pPr>
            <a:r>
              <a:rPr lang="en-AU" sz="1200" b="1" dirty="0">
                <a:latin typeface="Arial"/>
                <a:ea typeface="Arial"/>
                <a:cs typeface="Arial"/>
                <a:sym typeface="Arial"/>
              </a:rPr>
              <a:t>Adapt for local use</a:t>
            </a:r>
            <a:endParaRPr dirty="0"/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Use local examples only with permission. </a:t>
            </a:r>
            <a:endParaRPr dirty="0"/>
          </a:p>
          <a:p>
            <a:pPr marL="228600" lvl="0" indent="-95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</a:pPr>
            <a:endParaRPr sz="1200" b="0" dirty="0">
              <a:latin typeface="Arial"/>
              <a:ea typeface="Arial"/>
              <a:cs typeface="Arial"/>
              <a:sym typeface="Arial"/>
            </a:endParaRPr>
          </a:p>
          <a:p>
            <a:pPr marL="228600" lvl="0" indent="-95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</a:pPr>
            <a:endParaRPr sz="1200" b="1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</a:pPr>
            <a:r>
              <a:rPr lang="en-AU" sz="1200" b="1" dirty="0">
                <a:latin typeface="Arial"/>
                <a:ea typeface="Arial"/>
                <a:cs typeface="Arial"/>
                <a:sym typeface="Arial"/>
              </a:rPr>
              <a:t>Suggested talking points</a:t>
            </a:r>
            <a:endParaRPr dirty="0"/>
          </a:p>
          <a:p>
            <a:pPr marL="22860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AU" sz="1100" dirty="0">
                <a:solidFill>
                  <a:srgbClr val="000000"/>
                </a:solidFill>
              </a:rPr>
              <a:t> </a:t>
            </a:r>
            <a:r>
              <a:rPr lang="en-AU" sz="1200" b="0" i="0" u="none" strike="noStrike" cap="none" spc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How can we better recognise and support the diverse, visible, and hidden experiences of disability within our community?</a:t>
            </a:r>
            <a:endParaRPr sz="1200" b="0" i="0" u="none" strike="noStrike" cap="none" spc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200" b="1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</a:pPr>
            <a:r>
              <a:rPr lang="en-AU" sz="1200" b="1" dirty="0">
                <a:latin typeface="Arial"/>
                <a:ea typeface="Arial"/>
                <a:cs typeface="Arial"/>
                <a:sym typeface="Arial"/>
              </a:rPr>
              <a:t>Facilitation tips</a:t>
            </a:r>
            <a:endParaRPr dirty="0"/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Avoid assumptions about what a person can do or the support they want. Ask about their preferences.</a:t>
            </a:r>
            <a:endParaRPr dirty="0"/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Do not ask participants to disclose a diagnosis. Continue checking in as needs change.</a:t>
            </a:r>
            <a:endParaRPr dirty="0"/>
          </a:p>
        </p:txBody>
      </p:sp>
      <p:sp>
        <p:nvSpPr>
          <p:cNvPr id="140" name="Google Shape;140;p7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4" name="Google Shape;154;p8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</a:pPr>
            <a:r>
              <a:rPr lang="en-AU" sz="1200" b="1" dirty="0">
                <a:latin typeface="Arial"/>
                <a:ea typeface="Arial"/>
                <a:cs typeface="Arial"/>
                <a:sym typeface="Arial"/>
              </a:rPr>
              <a:t>Adapt for local use</a:t>
            </a:r>
            <a:endParaRPr dirty="0"/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Use this slide before the questions on words, identity and belonging.</a:t>
            </a:r>
            <a:endParaRPr dirty="0"/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Add a local language example only with appropriate advice and permission.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200" b="1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</a:pPr>
            <a:r>
              <a:rPr lang="en-AU" sz="1200" b="1" dirty="0">
                <a:latin typeface="Arial"/>
                <a:ea typeface="Arial"/>
                <a:cs typeface="Arial"/>
                <a:sym typeface="Arial"/>
              </a:rPr>
              <a:t>Suggested talking points</a:t>
            </a:r>
            <a:endParaRPr dirty="0"/>
          </a:p>
          <a:p>
            <a:pPr marL="22860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AU" sz="1200" b="0" i="0" u="none" strike="noStrike" cap="none" spc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The words we use matter. </a:t>
            </a:r>
          </a:p>
          <a:p>
            <a:pPr marL="22860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AU" sz="1200" b="0" i="0" u="none" strike="noStrike" cap="none" spc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Has anyone experienced a time when the language someone used made them feel respected and included?</a:t>
            </a: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endParaRPr lang="en-AU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</a:pPr>
            <a:r>
              <a:rPr lang="en-AU" sz="1200" b="1" dirty="0">
                <a:latin typeface="Arial"/>
                <a:ea typeface="Arial"/>
                <a:cs typeface="Arial"/>
                <a:sym typeface="Arial"/>
              </a:rPr>
              <a:t>Facilitation tips</a:t>
            </a:r>
            <a:endParaRPr dirty="0"/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Talk directly to the person, including when an interpreter or support person is present.</a:t>
            </a:r>
            <a:endParaRPr dirty="0"/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Avoid labels such as victim, sufferer or handicapped. Avoid calling someone brave or inspiring simply because they have disability.</a:t>
            </a:r>
            <a:endParaRPr dirty="0"/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Listen without assuming you understand the person’s experience.</a:t>
            </a:r>
            <a:endParaRPr dirty="0"/>
          </a:p>
        </p:txBody>
      </p:sp>
      <p:sp>
        <p:nvSpPr>
          <p:cNvPr id="155" name="Google Shape;155;p8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8" name="Google Shape;168;p9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</a:pPr>
            <a:r>
              <a:rPr lang="en-AU" sz="1200" b="1" dirty="0">
                <a:latin typeface="Arial"/>
                <a:ea typeface="Arial"/>
                <a:cs typeface="Arial"/>
                <a:sym typeface="Arial"/>
              </a:rPr>
              <a:t>Adapt for local use</a:t>
            </a:r>
            <a:endParaRPr dirty="0"/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Use the preceding respectful language slide as an introduction. </a:t>
            </a:r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Choose one or more questions for the yarn.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200" b="1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</a:pPr>
            <a:r>
              <a:rPr lang="en-AU" sz="1200" b="1" dirty="0">
                <a:latin typeface="Arial"/>
                <a:ea typeface="Arial"/>
                <a:cs typeface="Arial"/>
                <a:sym typeface="Arial"/>
              </a:rPr>
              <a:t>Suggested talking points</a:t>
            </a:r>
            <a:endParaRPr dirty="0"/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dirty="0"/>
              <a:t>Community plays an important role in helping people feel included, valued and connected. </a:t>
            </a:r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dirty="0"/>
              <a:t>Does anyone have an example of when their community helped them feel supported or that they belonged?</a:t>
            </a:r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endParaRPr lang="en-AU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</a:pPr>
            <a:r>
              <a:rPr lang="en-AU" sz="1200" b="1" dirty="0">
                <a:latin typeface="Arial"/>
                <a:ea typeface="Arial"/>
                <a:cs typeface="Arial"/>
                <a:sym typeface="Arial"/>
              </a:rPr>
              <a:t>Facilitation tips</a:t>
            </a:r>
            <a:endParaRPr dirty="0"/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Read one question at a time. </a:t>
            </a:r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Use the words people prefer for themselves.</a:t>
            </a:r>
            <a:endParaRPr dirty="0"/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Do not ask one person to speak for everyone with disability. </a:t>
            </a:r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Invite personal examples only if people feel comfortable.</a:t>
            </a:r>
            <a:endParaRPr dirty="0"/>
          </a:p>
        </p:txBody>
      </p:sp>
      <p:sp>
        <p:nvSpPr>
          <p:cNvPr id="169" name="Google Shape;169;p9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3" name="Google Shape;183;p10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</a:pPr>
            <a:r>
              <a:rPr lang="en-AU" sz="1200" b="1" dirty="0">
                <a:latin typeface="Arial"/>
                <a:ea typeface="Arial"/>
                <a:cs typeface="Arial"/>
                <a:sym typeface="Arial"/>
              </a:rPr>
              <a:t>Adapt for local use</a:t>
            </a:r>
            <a:endParaRPr dirty="0"/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Replace the examples with locally relevant ones if useful. </a:t>
            </a:r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Follow this slide with the inclusive community questions.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200" b="1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</a:pPr>
            <a:r>
              <a:rPr lang="en-AU" sz="1200" b="1" dirty="0">
                <a:latin typeface="Arial"/>
                <a:ea typeface="Arial"/>
                <a:cs typeface="Arial"/>
                <a:sym typeface="Arial"/>
              </a:rPr>
              <a:t>Suggested talking points</a:t>
            </a:r>
            <a:endParaRPr dirty="0"/>
          </a:p>
          <a:p>
            <a:pPr marL="22860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AU" sz="1200" b="0" i="0" u="none" strike="noStrike" cap="none" spc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Feeling welcome starts with listening to people about what they need. </a:t>
            </a:r>
          </a:p>
          <a:p>
            <a:pPr marL="22860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AU" sz="1200" b="0" i="0" u="none" strike="noStrike" cap="none" spc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What helps you feel included and welcome in your community?</a:t>
            </a: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•"/>
            </a:pPr>
            <a:endParaRPr lang="en-AU" sz="1100" dirty="0">
              <a:solidFill>
                <a:srgbClr val="222222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</a:pPr>
            <a:r>
              <a:rPr lang="en-AU" sz="1200" b="1" dirty="0">
                <a:latin typeface="Arial"/>
                <a:ea typeface="Arial"/>
                <a:cs typeface="Arial"/>
                <a:sym typeface="Arial"/>
              </a:rPr>
              <a:t>Facilitation tips</a:t>
            </a:r>
            <a:endParaRPr dirty="0"/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Welcome carers and support people according to the participant’s wishes.</a:t>
            </a:r>
            <a:endParaRPr dirty="0"/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Offer information in formats that work for participants, including screen reader users. </a:t>
            </a:r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Read important text aloud.</a:t>
            </a:r>
            <a:endParaRPr dirty="0"/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Check needs throughout the session, as they can change.</a:t>
            </a:r>
            <a:endParaRPr dirty="0"/>
          </a:p>
        </p:txBody>
      </p:sp>
      <p:sp>
        <p:nvSpPr>
          <p:cNvPr id="184" name="Google Shape;184;p10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9" name="Google Shape;199;p11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</a:pPr>
            <a:r>
              <a:rPr lang="en-AU" sz="1200" b="1" dirty="0">
                <a:latin typeface="Arial"/>
                <a:ea typeface="Arial"/>
                <a:cs typeface="Arial"/>
                <a:sym typeface="Arial"/>
              </a:rPr>
              <a:t>Adapt for local use</a:t>
            </a:r>
            <a:endParaRPr dirty="0"/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Use the preceding inclusive spaces slide as a prompt. </a:t>
            </a:r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Choose questions relevant to local places and activities.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200" b="1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</a:pPr>
            <a:r>
              <a:rPr lang="en-AU" sz="1200" b="1" dirty="0">
                <a:latin typeface="Arial"/>
                <a:ea typeface="Arial"/>
                <a:cs typeface="Arial"/>
                <a:sym typeface="Arial"/>
              </a:rPr>
              <a:t>Suggested talking points</a:t>
            </a:r>
            <a:endParaRPr dirty="0"/>
          </a:p>
          <a:p>
            <a:pPr marL="22860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AU" sz="1200" b="0" i="0" u="none" strike="noStrike" cap="none" spc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What could we change to make our community more welcoming and accessible?</a:t>
            </a:r>
          </a:p>
          <a:p>
            <a:pPr marL="22860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AU" sz="1200" b="0" i="0" u="none" strike="noStrike" cap="none" spc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What ongoing support would help people take part in community life?</a:t>
            </a: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Char char="•"/>
            </a:pPr>
            <a:endParaRPr lang="en-AU" dirty="0">
              <a:solidFill>
                <a:srgbClr val="222222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</a:pPr>
            <a:r>
              <a:rPr lang="en-AU" sz="1200" b="1" dirty="0">
                <a:latin typeface="Arial"/>
                <a:ea typeface="Arial"/>
                <a:cs typeface="Arial"/>
                <a:sym typeface="Arial"/>
              </a:rPr>
              <a:t>Facilitation tips</a:t>
            </a:r>
            <a:endParaRPr dirty="0"/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Read each question aloud and allow time to respond. </a:t>
            </a:r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Accept different ways of contributing.</a:t>
            </a:r>
            <a:endParaRPr dirty="0"/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Ask before noting a personal example. </a:t>
            </a:r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Avoid promising changes that have not been agreed.</a:t>
            </a:r>
            <a:endParaRPr dirty="0"/>
          </a:p>
        </p:txBody>
      </p:sp>
      <p:sp>
        <p:nvSpPr>
          <p:cNvPr id="200" name="Google Shape;200;p11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4" name="Google Shape;214;p12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r>
              <a:rPr lang="en-AU" sz="1200" b="0" i="0" u="sng" dirty="0">
                <a:latin typeface="Arial"/>
                <a:ea typeface="Arial"/>
                <a:cs typeface="Arial"/>
                <a:sym typeface="Arial"/>
              </a:rPr>
              <a:t>Hide or remove this slide if there is no local story.</a:t>
            </a:r>
            <a:endParaRPr lang="en-AU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</a:pPr>
            <a:endParaRPr lang="en-AU" sz="1200" b="1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</a:pPr>
            <a:r>
              <a:rPr lang="en-AU" sz="1200" b="1" dirty="0">
                <a:latin typeface="Arial"/>
                <a:ea typeface="Arial"/>
                <a:cs typeface="Arial"/>
                <a:sym typeface="Arial"/>
              </a:rPr>
              <a:t>Adapt for local use</a:t>
            </a:r>
            <a:endParaRPr dirty="0"/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Replace the bracketed fields with the speaker’s preferred name and approved introduction.</a:t>
            </a:r>
            <a:endParaRPr dirty="0"/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Add a photograph only with consent. </a:t>
            </a:r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Agree on questions, recording and reuse beforehand. </a:t>
            </a:r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Pay the speaker for their time and contribution.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200" b="1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</a:pPr>
            <a:r>
              <a:rPr lang="en-AU" sz="1200" b="1" dirty="0">
                <a:latin typeface="Arial"/>
                <a:ea typeface="Arial"/>
                <a:cs typeface="Arial"/>
                <a:sym typeface="Arial"/>
              </a:rPr>
              <a:t>Suggested talking points</a:t>
            </a:r>
            <a:endParaRPr dirty="0"/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[Speaker’s preferred name], thank you for joining us. [Approved introduction.]</a:t>
            </a:r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You are welcome to share what you feel comfortable sharing, in the way that works best for you.</a:t>
            </a:r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endParaRPr lang="en-AU" sz="1200" b="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</a:pPr>
            <a:r>
              <a:rPr lang="en-AU" sz="1200" b="1" dirty="0">
                <a:latin typeface="Arial"/>
                <a:ea typeface="Arial"/>
                <a:cs typeface="Arial"/>
                <a:sym typeface="Arial"/>
              </a:rPr>
              <a:t>Facilitation tips</a:t>
            </a:r>
            <a:endParaRPr dirty="0"/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Ensure the space is accessible, culturally safe and comfortable. </a:t>
            </a:r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Respect the speaker’s boundaries.</a:t>
            </a:r>
            <a:endParaRPr dirty="0"/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Offer breaks and alternative ways to share a story. </a:t>
            </a:r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Do not pressure anyone to disclose personal information.</a:t>
            </a:r>
            <a:endParaRPr dirty="0"/>
          </a:p>
        </p:txBody>
      </p:sp>
      <p:sp>
        <p:nvSpPr>
          <p:cNvPr id="215" name="Google Shape;215;p12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5" name="Google Shape;225;p13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</a:pPr>
            <a:r>
              <a:rPr lang="en-AU" sz="1200" b="1" dirty="0">
                <a:latin typeface="Arial"/>
                <a:ea typeface="Arial"/>
                <a:cs typeface="Arial"/>
                <a:sym typeface="Arial"/>
              </a:rPr>
              <a:t>Adapt for local use</a:t>
            </a:r>
            <a:endParaRPr dirty="0"/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Replace the fields with relevant local organisations, services and community contacts.</a:t>
            </a:r>
            <a:endParaRPr dirty="0"/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Select a whole card to duplicate, move or delete it. </a:t>
            </a:r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Click inside the group to edit text. </a:t>
            </a:r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Duplicate the slide if you need more space.</a:t>
            </a:r>
            <a:endParaRPr dirty="0"/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Check contact details, availability, eligibility and access information. </a:t>
            </a:r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Add logos only with permission.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200" b="1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</a:pPr>
            <a:r>
              <a:rPr lang="en-AU" sz="1200" b="1" dirty="0">
                <a:latin typeface="Arial"/>
                <a:ea typeface="Arial"/>
                <a:cs typeface="Arial"/>
                <a:sym typeface="Arial"/>
              </a:rPr>
              <a:t>Suggested talking points</a:t>
            </a:r>
            <a:endParaRPr dirty="0"/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Here are some local organisations, services and community contacts that may be helpful. </a:t>
            </a:r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You can get this list [explain how].</a:t>
            </a:r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Are these contacts useful to you? </a:t>
            </a:r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Are there other services or networks we should add?</a:t>
            </a:r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endParaRPr lang="en-AU" sz="1200" b="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</a:pPr>
            <a:r>
              <a:rPr lang="en-AU" sz="1200" b="1" dirty="0">
                <a:latin typeface="Arial"/>
                <a:ea typeface="Arial"/>
                <a:cs typeface="Arial"/>
                <a:sym typeface="Arial"/>
              </a:rPr>
              <a:t>Facilitation tips</a:t>
            </a:r>
            <a:endParaRPr dirty="0"/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Offer the contact information in a format people can use. </a:t>
            </a:r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Do not assume every service suits every participant.</a:t>
            </a:r>
            <a:endParaRPr dirty="0"/>
          </a:p>
        </p:txBody>
      </p:sp>
      <p:sp>
        <p:nvSpPr>
          <p:cNvPr id="226" name="Google Shape;226;p13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3" name="Google Shape;243;p14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</a:pPr>
            <a:r>
              <a:rPr lang="en-AU" sz="1200" b="1" dirty="0">
                <a:latin typeface="Arial"/>
                <a:ea typeface="Arial"/>
                <a:cs typeface="Arial"/>
                <a:sym typeface="Arial"/>
              </a:rPr>
              <a:t>Adapt for local use</a:t>
            </a:r>
            <a:endParaRPr dirty="0"/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Choose the prompts relevant to this community. </a:t>
            </a:r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Seek local guidance about the role of Elders and cultural protocols.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200" b="1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</a:pPr>
            <a:r>
              <a:rPr lang="en-AU" sz="1200" b="1" dirty="0">
                <a:latin typeface="Arial"/>
                <a:ea typeface="Arial"/>
                <a:cs typeface="Arial"/>
                <a:sym typeface="Arial"/>
              </a:rPr>
              <a:t>Suggested talking points</a:t>
            </a:r>
            <a:endParaRPr dirty="0"/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How can connection to culture and Country support people with disability?</a:t>
            </a:r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What role do Elders play in supporting the next generation of people with disability?</a:t>
            </a:r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How can we listen to people with disability and support their participation in cultural and community life?</a:t>
            </a:r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endParaRPr lang="en-AU" sz="1200" b="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</a:pPr>
            <a:r>
              <a:rPr lang="en-AU" sz="1200" b="1" dirty="0">
                <a:latin typeface="Arial"/>
                <a:ea typeface="Arial"/>
                <a:cs typeface="Arial"/>
                <a:sym typeface="Arial"/>
              </a:rPr>
              <a:t>Facilitation tips</a:t>
            </a:r>
            <a:endParaRPr dirty="0"/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Read one prompt at a time and allow space for local knowledge.</a:t>
            </a:r>
            <a:endParaRPr dirty="0"/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Do not expect Elders or participants to share cultural knowledge they do not wish to share.</a:t>
            </a:r>
            <a:endParaRPr dirty="0"/>
          </a:p>
        </p:txBody>
      </p:sp>
      <p:sp>
        <p:nvSpPr>
          <p:cNvPr id="244" name="Google Shape;244;p14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61" name="Google Shape;261;p15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</a:pPr>
            <a:r>
              <a:rPr lang="en-AU" sz="1200" b="1" dirty="0">
                <a:latin typeface="Arial"/>
                <a:ea typeface="Arial"/>
                <a:cs typeface="Arial"/>
                <a:sym typeface="Arial"/>
              </a:rPr>
              <a:t>Adapt for local use</a:t>
            </a:r>
            <a:endParaRPr dirty="0"/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Add any agreed local actions and a contact for follow-up. </a:t>
            </a:r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Replace the photograph only with permission. </a:t>
            </a:r>
          </a:p>
          <a:p>
            <a:pPr marL="5715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</a:pPr>
            <a:endParaRPr lang="en-AU" sz="1200" b="1" dirty="0"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</a:pPr>
            <a:r>
              <a:rPr lang="en-AU" sz="1200" b="1" dirty="0">
                <a:latin typeface="Arial"/>
                <a:ea typeface="Arial"/>
                <a:cs typeface="Arial"/>
                <a:sym typeface="Arial"/>
              </a:rPr>
              <a:t>Suggested talking points</a:t>
            </a:r>
            <a:endParaRPr dirty="0"/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Thank you for your time and contributions. </a:t>
            </a:r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I hope we can keep this conversation going with our families, friends and colleagues.</a:t>
            </a:r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We have agreed to [actions]. [Names or roles] will take these forward, and we will hear back through [follow-up arrangements].</a:t>
            </a:r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The Yarning Guide offers more information to support these conversations. </a:t>
            </a:r>
          </a:p>
          <a:p>
            <a:pPr marL="5715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</a:pPr>
            <a:endParaRPr lang="en-AU" sz="1200" b="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</a:pPr>
            <a:r>
              <a:rPr lang="en-AU" sz="1200" b="1" dirty="0">
                <a:latin typeface="Arial"/>
                <a:ea typeface="Arial"/>
                <a:cs typeface="Arial"/>
                <a:sym typeface="Arial"/>
              </a:rPr>
              <a:t>Facilitation tips</a:t>
            </a:r>
            <a:endParaRPr dirty="0"/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Share resources in an accessible format. See instructions in the Notes on the first slide. </a:t>
            </a:r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Offer a private way to give feedback or ask for support.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200" b="1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</a:pPr>
            <a:r>
              <a:rPr lang="en-AU" sz="1200" b="1" dirty="0">
                <a:latin typeface="Arial"/>
                <a:ea typeface="Arial"/>
                <a:cs typeface="Arial"/>
                <a:sym typeface="Arial"/>
              </a:rPr>
              <a:t>Resources</a:t>
            </a:r>
            <a:endParaRPr dirty="0"/>
          </a:p>
          <a:p>
            <a:pPr marL="22860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AU" sz="1200" b="0" u="sng" dirty="0">
                <a:solidFill>
                  <a:srgbClr val="467886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International Day of People with Disability website</a:t>
            </a:r>
            <a:endParaRPr dirty="0"/>
          </a:p>
        </p:txBody>
      </p:sp>
      <p:sp>
        <p:nvSpPr>
          <p:cNvPr id="262" name="Google Shape;262;p15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5" name="Google Shape;225;p13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</a:pPr>
            <a:r>
              <a:rPr lang="en-AU" sz="1200" b="1" dirty="0">
                <a:latin typeface="Arial"/>
                <a:ea typeface="Arial"/>
                <a:cs typeface="Arial"/>
                <a:sym typeface="Arial"/>
              </a:rPr>
              <a:t>Adapt for local use</a:t>
            </a:r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This slide is optional. Delete it if you have no additional resources to share.</a:t>
            </a:r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Replace the bracketed fields with trusted local websites or online resources. Add, duplicate or remove cards as needed.</a:t>
            </a:r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Hyperlink each descriptive resource name to its full web address. Include a readable short URL and check each link before the session.</a:t>
            </a:r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Keep the IDPwD logo and check spacing after editing.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</a:pPr>
            <a:endParaRPr lang="en-AU" sz="1200" b="1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</a:pPr>
            <a:r>
              <a:rPr lang="en-AU" sz="1200" b="1" dirty="0">
                <a:latin typeface="Arial"/>
                <a:ea typeface="Arial"/>
                <a:cs typeface="Arial"/>
                <a:sym typeface="Arial"/>
              </a:rPr>
              <a:t>Suggested talking points</a:t>
            </a:r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Here are some local websites and resources you may find useful.</a:t>
            </a:r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You can access this list [explain how]. </a:t>
            </a:r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Are there other resources you would like to share?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</a:pPr>
            <a:endParaRPr lang="en-AU" sz="1200" b="1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</a:pPr>
            <a:r>
              <a:rPr lang="en-AU" sz="1200" b="1" dirty="0">
                <a:latin typeface="Arial"/>
                <a:ea typeface="Arial"/>
                <a:cs typeface="Arial"/>
                <a:sym typeface="Arial"/>
              </a:rPr>
              <a:t>Facilitation tips</a:t>
            </a:r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Read out the resource names and explain what they offer.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tabLst/>
              <a:defRPr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Provide an accessible copy of the links after the session. See instructions in the Notes on the first slide.</a:t>
            </a:r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•"/>
            </a:pPr>
            <a:r>
              <a:rPr lang="en-AU" sz="1200" b="0" dirty="0">
                <a:latin typeface="Arial"/>
                <a:ea typeface="Arial"/>
                <a:cs typeface="Arial"/>
                <a:sym typeface="Arial"/>
              </a:rPr>
              <a:t>Check that participants can access the resources and offer another way to get the information if needed.</a:t>
            </a:r>
          </a:p>
        </p:txBody>
      </p:sp>
      <p:sp>
        <p:nvSpPr>
          <p:cNvPr id="226" name="Google Shape;226;p13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open content">
  <p:cSld name="Title and open content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17"/>
          <p:cNvSpPr/>
          <p:nvPr/>
        </p:nvSpPr>
        <p:spPr>
          <a:xfrm>
            <a:off x="762000" y="6191250"/>
            <a:ext cx="70485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4B60"/>
              </a:buClr>
              <a:buSzPts val="1275"/>
              <a:buFont typeface="Arial"/>
              <a:buNone/>
            </a:pPr>
            <a:r>
              <a:rPr lang="en-AU" sz="1275" b="0" i="0" u="none" strike="noStrike" cap="none" spc="0">
                <a:solidFill>
                  <a:srgbClr val="274B60"/>
                </a:solidFill>
                <a:latin typeface="Arial"/>
                <a:ea typeface="Arial"/>
                <a:cs typeface="Arial"/>
                <a:sym typeface="Arial"/>
              </a:rPr>
              <a:t>Community Yarning Session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17"/>
          <p:cNvSpPr txBox="1">
            <a:spLocks noGrp="1"/>
          </p:cNvSpPr>
          <p:nvPr>
            <p:ph type="title"/>
          </p:nvPr>
        </p:nvSpPr>
        <p:spPr>
          <a:xfrm>
            <a:off x="762000" y="742950"/>
            <a:ext cx="99060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  <a:defRPr sz="4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with optional local logo">
  <p:cSld name="Cover with optional local logo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18"/>
          <p:cNvSpPr txBox="1">
            <a:spLocks noGrp="1"/>
          </p:cNvSpPr>
          <p:nvPr>
            <p:ph type="title"/>
          </p:nvPr>
        </p:nvSpPr>
        <p:spPr>
          <a:xfrm>
            <a:off x="685800" y="1475970"/>
            <a:ext cx="4524375" cy="2047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  <a:defRPr sz="4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" name="Google Shape;19;p18"/>
          <p:cNvSpPr txBox="1">
            <a:spLocks noGrp="1"/>
          </p:cNvSpPr>
          <p:nvPr>
            <p:ph type="subTitle" idx="1"/>
          </p:nvPr>
        </p:nvSpPr>
        <p:spPr>
          <a:xfrm>
            <a:off x="685800" y="3709582"/>
            <a:ext cx="4524375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sz="20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" name="Google Shape;20;p18"/>
          <p:cNvSpPr>
            <a:spLocks noGrp="1"/>
          </p:cNvSpPr>
          <p:nvPr>
            <p:ph type="pic" idx="2"/>
          </p:nvPr>
        </p:nvSpPr>
        <p:spPr>
          <a:xfrm>
            <a:off x="3810000" y="5219700"/>
            <a:ext cx="1524000" cy="781050"/>
          </a:xfrm>
          <a:prstGeom prst="roundRect">
            <a:avLst>
              <a:gd name="adj" fmla="val 9000"/>
            </a:avLst>
          </a:prstGeom>
          <a:solidFill>
            <a:srgbClr val="EFE9DE"/>
          </a:solidFill>
          <a:ln w="19050" cap="flat" cmpd="sng">
            <a:solidFill>
              <a:srgbClr val="274B6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cknowledgement of Country">
  <p:cSld name="Acknowledgement of Countr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19"/>
          <p:cNvSpPr/>
          <p:nvPr/>
        </p:nvSpPr>
        <p:spPr>
          <a:xfrm>
            <a:off x="762000" y="6191250"/>
            <a:ext cx="70485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75"/>
              <a:buFont typeface="Arial"/>
              <a:buNone/>
            </a:pPr>
            <a:r>
              <a:rPr lang="en-AU" sz="1275" b="0" i="0" u="none" strike="noStrike" cap="none" spc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Community Yarning Session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4;p19"/>
          <p:cNvSpPr txBox="1">
            <a:spLocks noGrp="1"/>
          </p:cNvSpPr>
          <p:nvPr>
            <p:ph type="title"/>
          </p:nvPr>
        </p:nvSpPr>
        <p:spPr>
          <a:xfrm>
            <a:off x="2829127" y="1404431"/>
            <a:ext cx="6533745" cy="4308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  <a:defRPr sz="4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" name="Google Shape;25;p19"/>
          <p:cNvSpPr txBox="1">
            <a:spLocks noGrp="1"/>
          </p:cNvSpPr>
          <p:nvPr>
            <p:ph type="body" idx="1"/>
          </p:nvPr>
        </p:nvSpPr>
        <p:spPr>
          <a:xfrm>
            <a:off x="971144" y="2559050"/>
            <a:ext cx="10249711" cy="241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sz="20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oured panels">
  <p:cSld name="Two coloured panel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20"/>
          <p:cNvSpPr/>
          <p:nvPr/>
        </p:nvSpPr>
        <p:spPr>
          <a:xfrm>
            <a:off x="762000" y="6191250"/>
            <a:ext cx="70485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4B60"/>
              </a:buClr>
              <a:buSzPts val="1275"/>
              <a:buFont typeface="Arial"/>
              <a:buNone/>
            </a:pPr>
            <a:r>
              <a:rPr lang="en-AU" sz="1275" b="0" i="0" u="none" strike="noStrike" cap="none" spc="0">
                <a:solidFill>
                  <a:srgbClr val="274B60"/>
                </a:solidFill>
                <a:latin typeface="Arial"/>
                <a:ea typeface="Arial"/>
                <a:cs typeface="Arial"/>
                <a:sym typeface="Arial"/>
              </a:rPr>
              <a:t>Community Yarning Session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p20"/>
          <p:cNvSpPr txBox="1">
            <a:spLocks noGrp="1"/>
          </p:cNvSpPr>
          <p:nvPr>
            <p:ph type="title"/>
          </p:nvPr>
        </p:nvSpPr>
        <p:spPr>
          <a:xfrm>
            <a:off x="762000" y="742950"/>
            <a:ext cx="99060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  <a:defRPr sz="4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" name="Google Shape;30;p20"/>
          <p:cNvSpPr>
            <a:spLocks noGrp="1"/>
          </p:cNvSpPr>
          <p:nvPr>
            <p:ph type="body" idx="1"/>
          </p:nvPr>
        </p:nvSpPr>
        <p:spPr>
          <a:xfrm>
            <a:off x="762000" y="1857375"/>
            <a:ext cx="4857750" cy="3190875"/>
          </a:xfrm>
          <a:prstGeom prst="roundRect">
            <a:avLst>
              <a:gd name="adj" fmla="val 18000"/>
            </a:avLst>
          </a:prstGeom>
          <a:solidFill>
            <a:srgbClr val="274B60"/>
          </a:solidFill>
          <a:ln>
            <a:noFill/>
          </a:ln>
        </p:spPr>
        <p:txBody>
          <a:bodyPr spcFirstLastPara="1" wrap="square" lIns="266700" tIns="266700" rIns="266700" bIns="266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sz="20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" name="Google Shape;31;p20"/>
          <p:cNvSpPr>
            <a:spLocks noGrp="1"/>
          </p:cNvSpPr>
          <p:nvPr>
            <p:ph type="body" idx="2"/>
          </p:nvPr>
        </p:nvSpPr>
        <p:spPr>
          <a:xfrm>
            <a:off x="5905500" y="1857375"/>
            <a:ext cx="5524500" cy="3190875"/>
          </a:xfrm>
          <a:prstGeom prst="roundRect">
            <a:avLst>
              <a:gd name="adj" fmla="val 18000"/>
            </a:avLst>
          </a:prstGeom>
          <a:solidFill>
            <a:srgbClr val="DED1BA"/>
          </a:solidFill>
          <a:ln>
            <a:noFill/>
          </a:ln>
        </p:spPr>
        <p:txBody>
          <a:bodyPr spcFirstLastPara="1" wrap="square" lIns="266700" tIns="266700" rIns="266700" bIns="266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sz="20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and rounded photograph">
  <p:cSld name="Text and rounded photograph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21"/>
          <p:cNvSpPr/>
          <p:nvPr/>
        </p:nvSpPr>
        <p:spPr>
          <a:xfrm>
            <a:off x="762000" y="6191250"/>
            <a:ext cx="70485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4B60"/>
              </a:buClr>
              <a:buSzPts val="1275"/>
              <a:buFont typeface="Arial"/>
              <a:buNone/>
            </a:pPr>
            <a:r>
              <a:rPr lang="en-AU" sz="1275" b="0" i="0" u="none" strike="noStrike" cap="none" spc="0">
                <a:solidFill>
                  <a:srgbClr val="274B60"/>
                </a:solidFill>
                <a:latin typeface="Arial"/>
                <a:ea typeface="Arial"/>
                <a:cs typeface="Arial"/>
                <a:sym typeface="Arial"/>
              </a:rPr>
              <a:t>Community Yarning Session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35;p21"/>
          <p:cNvSpPr txBox="1">
            <a:spLocks noGrp="1"/>
          </p:cNvSpPr>
          <p:nvPr>
            <p:ph type="title"/>
          </p:nvPr>
        </p:nvSpPr>
        <p:spPr>
          <a:xfrm>
            <a:off x="762000" y="742950"/>
            <a:ext cx="99060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  <a:defRPr sz="4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" name="Google Shape;36;p21"/>
          <p:cNvSpPr txBox="1">
            <a:spLocks noGrp="1"/>
          </p:cNvSpPr>
          <p:nvPr>
            <p:ph type="body" idx="1"/>
          </p:nvPr>
        </p:nvSpPr>
        <p:spPr>
          <a:xfrm>
            <a:off x="762000" y="1809750"/>
            <a:ext cx="6429375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sz="20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7" name="Google Shape;37;p21"/>
          <p:cNvSpPr>
            <a:spLocks noGrp="1"/>
          </p:cNvSpPr>
          <p:nvPr>
            <p:ph type="pic" idx="2"/>
          </p:nvPr>
        </p:nvSpPr>
        <p:spPr>
          <a:xfrm>
            <a:off x="7524750" y="1809750"/>
            <a:ext cx="3905250" cy="3524250"/>
          </a:xfrm>
          <a:prstGeom prst="roundRect">
            <a:avLst>
              <a:gd name="adj" fmla="val 9000"/>
            </a:avLst>
          </a:prstGeom>
          <a:solidFill>
            <a:srgbClr val="EFE9DE"/>
          </a:solidFill>
          <a:ln w="19050" cap="flat" cmpd="sng">
            <a:solidFill>
              <a:srgbClr val="274B6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discussion prompts">
  <p:cSld name="Three discussion promp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oogle Shape;39;p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22"/>
          <p:cNvSpPr/>
          <p:nvPr/>
        </p:nvSpPr>
        <p:spPr>
          <a:xfrm>
            <a:off x="762000" y="6191250"/>
            <a:ext cx="70485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4B60"/>
              </a:buClr>
              <a:buSzPts val="1275"/>
              <a:buFont typeface="Arial"/>
              <a:buNone/>
            </a:pPr>
            <a:r>
              <a:rPr lang="en-AU" sz="1275" b="0" i="0" u="none" strike="noStrike" cap="none" spc="0">
                <a:solidFill>
                  <a:srgbClr val="274B60"/>
                </a:solidFill>
                <a:latin typeface="Arial"/>
                <a:ea typeface="Arial"/>
                <a:cs typeface="Arial"/>
                <a:sym typeface="Arial"/>
              </a:rPr>
              <a:t>Community Yarning Session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22"/>
          <p:cNvSpPr txBox="1">
            <a:spLocks noGrp="1"/>
          </p:cNvSpPr>
          <p:nvPr>
            <p:ph type="title"/>
          </p:nvPr>
        </p:nvSpPr>
        <p:spPr>
          <a:xfrm>
            <a:off x="762000" y="742950"/>
            <a:ext cx="99060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  <a:defRPr sz="4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2" name="Google Shape;42;p22"/>
          <p:cNvSpPr>
            <a:spLocks noGrp="1"/>
          </p:cNvSpPr>
          <p:nvPr>
            <p:ph type="body" idx="1"/>
          </p:nvPr>
        </p:nvSpPr>
        <p:spPr>
          <a:xfrm>
            <a:off x="762000" y="1771650"/>
            <a:ext cx="10668000" cy="1000125"/>
          </a:xfrm>
          <a:prstGeom prst="roundRect">
            <a:avLst>
              <a:gd name="adj" fmla="val 18000"/>
            </a:avLst>
          </a:prstGeom>
          <a:solidFill>
            <a:srgbClr val="274B60"/>
          </a:solidFill>
          <a:ln>
            <a:noFill/>
          </a:ln>
        </p:spPr>
        <p:txBody>
          <a:bodyPr spcFirstLastPara="1" wrap="square" lIns="228600" tIns="190500" rIns="228600" bIns="1905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sz="20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3" name="Google Shape;43;p22"/>
          <p:cNvSpPr>
            <a:spLocks noGrp="1"/>
          </p:cNvSpPr>
          <p:nvPr>
            <p:ph type="body" idx="2"/>
          </p:nvPr>
        </p:nvSpPr>
        <p:spPr>
          <a:xfrm>
            <a:off x="762000" y="2943225"/>
            <a:ext cx="10668000" cy="1000125"/>
          </a:xfrm>
          <a:prstGeom prst="roundRect">
            <a:avLst>
              <a:gd name="adj" fmla="val 18000"/>
            </a:avLst>
          </a:prstGeom>
          <a:solidFill>
            <a:srgbClr val="E2E9DD"/>
          </a:solidFill>
          <a:ln>
            <a:noFill/>
          </a:ln>
        </p:spPr>
        <p:txBody>
          <a:bodyPr spcFirstLastPara="1" wrap="square" lIns="228600" tIns="190500" rIns="228600" bIns="1905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sz="20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4" name="Google Shape;44;p22"/>
          <p:cNvSpPr>
            <a:spLocks noGrp="1"/>
          </p:cNvSpPr>
          <p:nvPr>
            <p:ph type="body" idx="3"/>
          </p:nvPr>
        </p:nvSpPr>
        <p:spPr>
          <a:xfrm>
            <a:off x="762000" y="4114800"/>
            <a:ext cx="10668000" cy="1000125"/>
          </a:xfrm>
          <a:prstGeom prst="roundRect">
            <a:avLst>
              <a:gd name="adj" fmla="val 18000"/>
            </a:avLst>
          </a:prstGeom>
          <a:solidFill>
            <a:srgbClr val="E8DCCA"/>
          </a:solidFill>
          <a:ln>
            <a:noFill/>
          </a:ln>
        </p:spPr>
        <p:txBody>
          <a:bodyPr spcFirstLastPara="1" wrap="square" lIns="228600" tIns="190500" rIns="228600" bIns="1905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sz="20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cal story and photograph">
  <p:cSld name="Local story and photograph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oogle Shape;46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23"/>
          <p:cNvSpPr/>
          <p:nvPr/>
        </p:nvSpPr>
        <p:spPr>
          <a:xfrm>
            <a:off x="762000" y="4171950"/>
            <a:ext cx="6286500" cy="1571625"/>
          </a:xfrm>
          <a:prstGeom prst="roundRect">
            <a:avLst>
              <a:gd name="adj" fmla="val 18000"/>
            </a:avLst>
          </a:prstGeom>
          <a:solidFill>
            <a:srgbClr val="E4E9D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23"/>
          <p:cNvSpPr/>
          <p:nvPr/>
        </p:nvSpPr>
        <p:spPr>
          <a:xfrm>
            <a:off x="762000" y="6191250"/>
            <a:ext cx="70485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4B60"/>
              </a:buClr>
              <a:buSzPts val="1275"/>
              <a:buFont typeface="Arial"/>
              <a:buNone/>
            </a:pPr>
            <a:r>
              <a:rPr lang="en-AU" sz="1275" b="0" i="0" u="none" strike="noStrike" cap="none" spc="0">
                <a:solidFill>
                  <a:srgbClr val="274B60"/>
                </a:solidFill>
                <a:latin typeface="Arial"/>
                <a:ea typeface="Arial"/>
                <a:cs typeface="Arial"/>
                <a:sym typeface="Arial"/>
              </a:rPr>
              <a:t>Community Yarning Session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23"/>
          <p:cNvSpPr txBox="1">
            <a:spLocks noGrp="1"/>
          </p:cNvSpPr>
          <p:nvPr>
            <p:ph type="title"/>
          </p:nvPr>
        </p:nvSpPr>
        <p:spPr>
          <a:xfrm>
            <a:off x="762000" y="742950"/>
            <a:ext cx="99060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  <a:defRPr sz="4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0" name="Google Shape;50;p23"/>
          <p:cNvSpPr txBox="1">
            <a:spLocks noGrp="1"/>
          </p:cNvSpPr>
          <p:nvPr>
            <p:ph type="body" idx="1"/>
          </p:nvPr>
        </p:nvSpPr>
        <p:spPr>
          <a:xfrm>
            <a:off x="762000" y="1952625"/>
            <a:ext cx="62865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sz="20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1" name="Google Shape;51;p23"/>
          <p:cNvSpPr txBox="1">
            <a:spLocks noGrp="1"/>
          </p:cNvSpPr>
          <p:nvPr>
            <p:ph type="body" idx="2"/>
          </p:nvPr>
        </p:nvSpPr>
        <p:spPr>
          <a:xfrm>
            <a:off x="762000" y="2838450"/>
            <a:ext cx="6286500" cy="1047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sz="20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23"/>
          <p:cNvSpPr txBox="1">
            <a:spLocks noGrp="1"/>
          </p:cNvSpPr>
          <p:nvPr>
            <p:ph type="body" idx="3"/>
          </p:nvPr>
        </p:nvSpPr>
        <p:spPr>
          <a:xfrm>
            <a:off x="1028700" y="4495800"/>
            <a:ext cx="5753100" cy="1000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sz="20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23"/>
          <p:cNvSpPr>
            <a:spLocks noGrp="1"/>
          </p:cNvSpPr>
          <p:nvPr>
            <p:ph type="pic" idx="4"/>
          </p:nvPr>
        </p:nvSpPr>
        <p:spPr>
          <a:xfrm>
            <a:off x="7477125" y="1952626"/>
            <a:ext cx="3667125" cy="3790950"/>
          </a:xfrm>
          <a:prstGeom prst="roundRect">
            <a:avLst>
              <a:gd name="adj" fmla="val 9000"/>
            </a:avLst>
          </a:prstGeom>
          <a:solidFill>
            <a:srgbClr val="EFE9DE"/>
          </a:solidFill>
          <a:ln w="19050" cap="flat" cmpd="sng">
            <a:solidFill>
              <a:srgbClr val="274B6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cal contacts">
  <p:cSld name="Local contacts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24"/>
          <p:cNvSpPr/>
          <p:nvPr/>
        </p:nvSpPr>
        <p:spPr>
          <a:xfrm>
            <a:off x="762000" y="6191250"/>
            <a:ext cx="70485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4B60"/>
              </a:buClr>
              <a:buSzPts val="1275"/>
              <a:buFont typeface="Arial"/>
              <a:buNone/>
            </a:pPr>
            <a:r>
              <a:rPr lang="en-AU" sz="1275" b="0" i="0" u="none" strike="noStrike" cap="none" spc="0">
                <a:solidFill>
                  <a:srgbClr val="274B60"/>
                </a:solidFill>
                <a:latin typeface="Arial"/>
                <a:ea typeface="Arial"/>
                <a:cs typeface="Arial"/>
                <a:sym typeface="Arial"/>
              </a:rPr>
              <a:t>Community Yarning Session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24"/>
          <p:cNvSpPr txBox="1">
            <a:spLocks noGrp="1"/>
          </p:cNvSpPr>
          <p:nvPr>
            <p:ph type="title"/>
          </p:nvPr>
        </p:nvSpPr>
        <p:spPr>
          <a:xfrm>
            <a:off x="762000" y="742950"/>
            <a:ext cx="99060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  <a:defRPr sz="4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8" name="Google Shape;58;p24"/>
          <p:cNvSpPr>
            <a:spLocks noGrp="1"/>
          </p:cNvSpPr>
          <p:nvPr>
            <p:ph type="body" idx="1"/>
          </p:nvPr>
        </p:nvSpPr>
        <p:spPr>
          <a:xfrm>
            <a:off x="762000" y="1809750"/>
            <a:ext cx="10668000" cy="1028700"/>
          </a:xfrm>
          <a:prstGeom prst="roundRect">
            <a:avLst>
              <a:gd name="adj" fmla="val 18000"/>
            </a:avLst>
          </a:prstGeom>
          <a:solidFill>
            <a:srgbClr val="E1E8DE"/>
          </a:solidFill>
          <a:ln>
            <a:noFill/>
          </a:ln>
        </p:spPr>
        <p:txBody>
          <a:bodyPr spcFirstLastPara="1" wrap="square" lIns="228600" tIns="95250" rIns="228600" bIns="9525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sz="20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9" name="Google Shape;59;p24"/>
          <p:cNvSpPr>
            <a:spLocks noGrp="1"/>
          </p:cNvSpPr>
          <p:nvPr>
            <p:ph type="body" idx="2"/>
          </p:nvPr>
        </p:nvSpPr>
        <p:spPr>
          <a:xfrm>
            <a:off x="762000" y="3019425"/>
            <a:ext cx="10668000" cy="1028700"/>
          </a:xfrm>
          <a:prstGeom prst="roundRect">
            <a:avLst>
              <a:gd name="adj" fmla="val 18000"/>
            </a:avLst>
          </a:prstGeom>
          <a:solidFill>
            <a:srgbClr val="E8DCCA"/>
          </a:solidFill>
          <a:ln>
            <a:noFill/>
          </a:ln>
        </p:spPr>
        <p:txBody>
          <a:bodyPr spcFirstLastPara="1" wrap="square" lIns="228600" tIns="95250" rIns="228600" bIns="9525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sz="20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0" name="Google Shape;60;p24"/>
          <p:cNvSpPr>
            <a:spLocks noGrp="1"/>
          </p:cNvSpPr>
          <p:nvPr>
            <p:ph type="body" idx="3"/>
          </p:nvPr>
        </p:nvSpPr>
        <p:spPr>
          <a:xfrm>
            <a:off x="762000" y="4229100"/>
            <a:ext cx="10668000" cy="1028700"/>
          </a:xfrm>
          <a:prstGeom prst="roundRect">
            <a:avLst>
              <a:gd name="adj" fmla="val 18000"/>
            </a:avLst>
          </a:prstGeom>
          <a:solidFill>
            <a:srgbClr val="E1E8DE"/>
          </a:solidFill>
          <a:ln>
            <a:noFill/>
          </a:ln>
        </p:spPr>
        <p:txBody>
          <a:bodyPr spcFirstLastPara="1" wrap="square" lIns="228600" tIns="95250" rIns="228600" bIns="9525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sz="20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6"/>
          <p:cNvSpPr txBox="1"/>
          <p:nvPr/>
        </p:nvSpPr>
        <p:spPr>
          <a:xfrm>
            <a:off x="5785612" y="63500"/>
            <a:ext cx="652463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200" b="0" i="0" u="none" strike="noStrike" cap="none" spc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OFFICIAL</a:t>
            </a:r>
            <a:endParaRPr/>
          </a:p>
        </p:txBody>
      </p:sp>
      <p:sp>
        <p:nvSpPr>
          <p:cNvPr id="11" name="Google Shape;11;p16"/>
          <p:cNvSpPr txBox="1"/>
          <p:nvPr/>
        </p:nvSpPr>
        <p:spPr>
          <a:xfrm>
            <a:off x="5785612" y="6611620"/>
            <a:ext cx="652463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200" b="0" i="0" u="none" strike="noStrike" cap="none" spc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OFFICIAL</a:t>
            </a: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"/>
          <p:cNvSpPr txBox="1">
            <a:spLocks noGrp="1"/>
          </p:cNvSpPr>
          <p:nvPr>
            <p:ph type="title"/>
          </p:nvPr>
        </p:nvSpPr>
        <p:spPr>
          <a:xfrm>
            <a:off x="762000" y="742950"/>
            <a:ext cx="10668000" cy="666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4B60"/>
              </a:buClr>
              <a:buSzPts val="3300"/>
              <a:buFont typeface="Arial"/>
              <a:buNone/>
            </a:pPr>
            <a:r>
              <a:rPr lang="en-AU" sz="3300" b="1" dirty="0">
                <a:solidFill>
                  <a:srgbClr val="274B60"/>
                </a:solidFill>
                <a:latin typeface="Arial"/>
                <a:ea typeface="Arial"/>
                <a:cs typeface="Arial"/>
                <a:sym typeface="Arial"/>
              </a:rPr>
              <a:t>Before you use this template</a:t>
            </a:r>
            <a:endParaRPr dirty="0"/>
          </a:p>
        </p:txBody>
      </p:sp>
      <p:sp>
        <p:nvSpPr>
          <p:cNvPr id="68" name="Google Shape;68;p1"/>
          <p:cNvSpPr txBox="1"/>
          <p:nvPr/>
        </p:nvSpPr>
        <p:spPr>
          <a:xfrm>
            <a:off x="8644890" y="487829"/>
            <a:ext cx="2537460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400" b="1" i="0" u="none" strike="noStrike" cap="none" spc="0" dirty="0">
                <a:solidFill>
                  <a:srgbClr val="274B60"/>
                </a:solidFill>
                <a:latin typeface="Arial"/>
                <a:ea typeface="Arial"/>
                <a:cs typeface="Arial"/>
                <a:sym typeface="Arial"/>
              </a:rPr>
              <a:t>Please delete this slide before your session.</a:t>
            </a:r>
            <a:endParaRPr sz="2400" b="0" i="0" u="none" strike="noStrike" cap="none" spc="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1"/>
          <p:cNvSpPr/>
          <p:nvPr/>
        </p:nvSpPr>
        <p:spPr>
          <a:xfrm>
            <a:off x="762000" y="1504950"/>
            <a:ext cx="10668000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-AU" sz="2100" b="0" i="0" u="none" strike="noStrike" cap="none" spc="0" dirty="0">
                <a:solidFill>
                  <a:srgbClr val="274B60"/>
                </a:solidFill>
                <a:latin typeface="Arial"/>
                <a:ea typeface="Arial"/>
                <a:cs typeface="Arial"/>
                <a:sym typeface="Arial"/>
              </a:rPr>
              <a:t>For facilitators: adapt this presentation for your community.</a:t>
            </a:r>
            <a:endParaRPr sz="1400" b="0" i="0" u="none" strike="noStrike" cap="none" spc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2000" y="2194560"/>
            <a:ext cx="3429000" cy="2762250"/>
          </a:xfrm>
          <a:prstGeom prst="roundRect">
            <a:avLst>
              <a:gd name="adj" fmla="val 18000"/>
            </a:avLst>
          </a:prstGeom>
          <a:solidFill>
            <a:srgbClr val="E1E8DE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1"/>
          <p:cNvSpPr/>
          <p:nvPr/>
        </p:nvSpPr>
        <p:spPr>
          <a:xfrm>
            <a:off x="1009650" y="2451735"/>
            <a:ext cx="2933700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25"/>
              <a:buFont typeface="Arial"/>
              <a:buNone/>
            </a:pPr>
            <a:r>
              <a:rPr lang="en-AU" sz="2025" b="1" i="0" u="none" strike="noStrike" cap="none" spc="0">
                <a:solidFill>
                  <a:srgbClr val="274B60"/>
                </a:solidFill>
                <a:latin typeface="Arial"/>
                <a:ea typeface="Arial"/>
                <a:cs typeface="Arial"/>
                <a:sym typeface="Arial"/>
              </a:rPr>
              <a:t>Make it local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1"/>
          <p:cNvSpPr/>
          <p:nvPr/>
        </p:nvSpPr>
        <p:spPr>
          <a:xfrm>
            <a:off x="1009650" y="3042285"/>
            <a:ext cx="2933700" cy="1619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-AU" sz="2100" b="0" i="0" u="none" strike="noStrike" cap="none" spc="0">
                <a:solidFill>
                  <a:srgbClr val="274B60"/>
                </a:solidFill>
                <a:latin typeface="Arial"/>
                <a:ea typeface="Arial"/>
                <a:cs typeface="Arial"/>
                <a:sym typeface="Arial"/>
              </a:rPr>
              <a:t>Replace the bracketed fields. Add local stories, contacts and slides. Keep the IDPwD logo.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81500" y="2194560"/>
            <a:ext cx="3429000" cy="2762250"/>
          </a:xfrm>
          <a:prstGeom prst="roundRect">
            <a:avLst>
              <a:gd name="adj" fmla="val 18000"/>
            </a:avLst>
          </a:prstGeom>
          <a:solidFill>
            <a:srgbClr val="E8DCCA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1"/>
          <p:cNvSpPr/>
          <p:nvPr/>
        </p:nvSpPr>
        <p:spPr>
          <a:xfrm>
            <a:off x="4629150" y="2451735"/>
            <a:ext cx="2933700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25"/>
              <a:buFont typeface="Arial"/>
              <a:buNone/>
            </a:pPr>
            <a:r>
              <a:rPr lang="en-AU" sz="2025" b="1" i="0" u="none" strike="noStrike" cap="none" spc="0">
                <a:solidFill>
                  <a:srgbClr val="274B60"/>
                </a:solidFill>
                <a:latin typeface="Arial"/>
                <a:ea typeface="Arial"/>
                <a:cs typeface="Arial"/>
                <a:sym typeface="Arial"/>
              </a:rPr>
              <a:t>Plan the yarn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1"/>
          <p:cNvSpPr/>
          <p:nvPr/>
        </p:nvSpPr>
        <p:spPr>
          <a:xfrm>
            <a:off x="4629150" y="3042285"/>
            <a:ext cx="2933700" cy="1619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-AU" sz="2100" b="0" i="0" u="none" strike="noStrike" cap="none" spc="0">
                <a:solidFill>
                  <a:srgbClr val="274B60"/>
                </a:solidFill>
                <a:latin typeface="Arial"/>
                <a:ea typeface="Arial"/>
                <a:cs typeface="Arial"/>
                <a:sym typeface="Arial"/>
              </a:rPr>
              <a:t>Read the notes below each slide for guidance. Choose the topics and questions that suit your group.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01000" y="2194560"/>
            <a:ext cx="3429000" cy="2762250"/>
          </a:xfrm>
          <a:prstGeom prst="roundRect">
            <a:avLst>
              <a:gd name="adj" fmla="val 18000"/>
            </a:avLst>
          </a:prstGeom>
          <a:solidFill>
            <a:srgbClr val="DFE8E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1"/>
          <p:cNvSpPr/>
          <p:nvPr/>
        </p:nvSpPr>
        <p:spPr>
          <a:xfrm>
            <a:off x="8248650" y="2451735"/>
            <a:ext cx="2933700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25"/>
              <a:buFont typeface="Arial"/>
              <a:buNone/>
            </a:pPr>
            <a:r>
              <a:rPr lang="en-AU" sz="2025" b="1" i="0" u="none" strike="noStrike" cap="none" spc="0">
                <a:solidFill>
                  <a:srgbClr val="274B60"/>
                </a:solidFill>
                <a:latin typeface="Arial"/>
                <a:ea typeface="Arial"/>
                <a:cs typeface="Arial"/>
                <a:sym typeface="Arial"/>
              </a:rPr>
              <a:t>Include everyone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1"/>
          <p:cNvSpPr/>
          <p:nvPr/>
        </p:nvSpPr>
        <p:spPr>
          <a:xfrm>
            <a:off x="8248650" y="3042285"/>
            <a:ext cx="2933700" cy="1619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-AU" sz="2100" b="0" i="0" u="none" strike="noStrike" cap="none" spc="0">
                <a:solidFill>
                  <a:srgbClr val="274B60"/>
                </a:solidFill>
                <a:latin typeface="Arial"/>
                <a:ea typeface="Arial"/>
                <a:cs typeface="Arial"/>
                <a:sym typeface="Arial"/>
              </a:rPr>
              <a:t>Ask about access needs and local protocols. Let people listen, pass or take a break.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1"/>
          <p:cNvSpPr txBox="1"/>
          <p:nvPr/>
        </p:nvSpPr>
        <p:spPr>
          <a:xfrm>
            <a:off x="680977" y="5220200"/>
            <a:ext cx="8243104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AU" sz="1500" b="0" i="0" u="none" strike="noStrike" cap="none" spc="0">
                <a:solidFill>
                  <a:srgbClr val="274B60"/>
                </a:solidFill>
                <a:latin typeface="Arial"/>
                <a:ea typeface="Arial"/>
                <a:cs typeface="Arial"/>
                <a:sym typeface="Arial"/>
              </a:rPr>
              <a:t>If planning to send a copy of the presentation to anyone, check web accessibility.</a:t>
            </a:r>
            <a:endParaRPr sz="1500" b="0" i="0" u="none" strike="noStrike" cap="none" spc="0">
              <a:solidFill>
                <a:srgbClr val="274B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1"/>
          <p:cNvSpPr/>
          <p:nvPr/>
        </p:nvSpPr>
        <p:spPr>
          <a:xfrm>
            <a:off x="800100" y="5722450"/>
            <a:ext cx="10382250" cy="3231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AU" sz="1500" b="1" i="0" u="none" strike="noStrike" cap="none" spc="0">
                <a:solidFill>
                  <a:srgbClr val="274B60"/>
                </a:solidFill>
                <a:latin typeface="Arial"/>
                <a:ea typeface="Arial"/>
                <a:cs typeface="Arial"/>
                <a:sym typeface="Arial"/>
              </a:rPr>
              <a:t>Open Notes below for more guidance on how to adapt the presentation and run a session.</a:t>
            </a:r>
            <a:endParaRPr sz="1400" b="0" i="0" u="sng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"/>
          <p:cNvSpPr txBox="1">
            <a:spLocks noGrp="1"/>
          </p:cNvSpPr>
          <p:nvPr>
            <p:ph type="title"/>
          </p:nvPr>
        </p:nvSpPr>
        <p:spPr>
          <a:xfrm>
            <a:off x="685800" y="1475970"/>
            <a:ext cx="4524375" cy="2047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4B60"/>
              </a:buClr>
              <a:buSzPts val="4800"/>
              <a:buFont typeface="Arial"/>
              <a:buNone/>
            </a:pPr>
            <a:r>
              <a:rPr lang="en-AU" sz="4800" b="1" cap="none" dirty="0">
                <a:solidFill>
                  <a:srgbClr val="274B60"/>
                </a:solidFill>
                <a:latin typeface="Arial"/>
                <a:ea typeface="Arial"/>
                <a:cs typeface="Arial"/>
                <a:sym typeface="Arial"/>
              </a:rPr>
              <a:t>Community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4B60"/>
              </a:buClr>
              <a:buSzPts val="4800"/>
              <a:buFont typeface="Arial"/>
              <a:buNone/>
            </a:pPr>
            <a:r>
              <a:rPr lang="en-AU" sz="4800" b="1" dirty="0">
                <a:solidFill>
                  <a:srgbClr val="274B60"/>
                </a:solidFill>
              </a:rPr>
              <a:t>Y</a:t>
            </a:r>
            <a:r>
              <a:rPr lang="en-AU" sz="4800" b="1" cap="none" dirty="0">
                <a:solidFill>
                  <a:srgbClr val="274B60"/>
                </a:solidFill>
                <a:latin typeface="Arial"/>
                <a:ea typeface="Arial"/>
                <a:cs typeface="Arial"/>
                <a:sym typeface="Arial"/>
              </a:rPr>
              <a:t>arning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4B60"/>
              </a:buClr>
              <a:buSzPts val="4800"/>
              <a:buFont typeface="Arial"/>
              <a:buNone/>
            </a:pPr>
            <a:r>
              <a:rPr lang="en-AU" sz="4800" b="1" dirty="0">
                <a:solidFill>
                  <a:srgbClr val="274B60"/>
                </a:solidFill>
              </a:rPr>
              <a:t>S</a:t>
            </a:r>
            <a:r>
              <a:rPr lang="en-AU" sz="4800" b="1" cap="none">
                <a:solidFill>
                  <a:srgbClr val="274B60"/>
                </a:solidFill>
                <a:latin typeface="Arial"/>
                <a:ea typeface="Arial"/>
                <a:cs typeface="Arial"/>
                <a:sym typeface="Arial"/>
              </a:rPr>
              <a:t>ession</a:t>
            </a:r>
            <a:endParaRPr dirty="0"/>
          </a:p>
        </p:txBody>
      </p:sp>
      <p:sp>
        <p:nvSpPr>
          <p:cNvPr id="86" name="Google Shape;86;p2"/>
          <p:cNvSpPr/>
          <p:nvPr/>
        </p:nvSpPr>
        <p:spPr>
          <a:xfrm>
            <a:off x="685800" y="3709582"/>
            <a:ext cx="4524375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F4F14"/>
              </a:buClr>
              <a:buSzPts val="1875"/>
              <a:buFont typeface="Arial"/>
              <a:buNone/>
            </a:pPr>
            <a:r>
              <a:rPr lang="en-AU" sz="1875" b="0" i="0" u="none" strike="noStrike" cap="none" spc="0">
                <a:solidFill>
                  <a:srgbClr val="BF4F14"/>
                </a:solidFill>
                <a:latin typeface="Arial"/>
                <a:ea typeface="Arial"/>
                <a:cs typeface="Arial"/>
                <a:sym typeface="Arial"/>
              </a:rPr>
              <a:t>[Community or organisation]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F4F14"/>
              </a:buClr>
              <a:buSzPts val="1875"/>
              <a:buFont typeface="Arial"/>
              <a:buNone/>
            </a:pPr>
            <a:r>
              <a:rPr lang="en-AU" sz="1875" b="0" i="0" u="none" strike="noStrike" cap="none" spc="0">
                <a:solidFill>
                  <a:srgbClr val="BF4F14"/>
                </a:solidFill>
                <a:latin typeface="Arial"/>
                <a:ea typeface="Arial"/>
                <a:cs typeface="Arial"/>
                <a:sym typeface="Arial"/>
              </a:rPr>
              <a:t>[Date and place]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" descr="Replace with logo"/>
          <p:cNvSpPr>
            <a:spLocks noGrp="1"/>
          </p:cNvSpPr>
          <p:nvPr>
            <p:ph type="pic" idx="2"/>
          </p:nvPr>
        </p:nvSpPr>
        <p:spPr>
          <a:xfrm>
            <a:off x="3810000" y="5219700"/>
            <a:ext cx="1524000" cy="781050"/>
          </a:xfrm>
          <a:prstGeom prst="roundRect">
            <a:avLst>
              <a:gd name="adj" fmla="val 9000"/>
            </a:avLst>
          </a:prstGeom>
          <a:solidFill>
            <a:srgbClr val="EFE9DE"/>
          </a:solidFill>
          <a:ln w="19050" cap="flat" cmpd="sng">
            <a:solidFill>
              <a:srgbClr val="274B6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A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"/>
          <p:cNvSpPr txBox="1">
            <a:spLocks noGrp="1"/>
          </p:cNvSpPr>
          <p:nvPr>
            <p:ph type="title"/>
          </p:nvPr>
        </p:nvSpPr>
        <p:spPr>
          <a:xfrm>
            <a:off x="2829127" y="1404431"/>
            <a:ext cx="6533745" cy="4308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50"/>
              <a:buFont typeface="Arial"/>
              <a:buNone/>
            </a:pPr>
            <a:r>
              <a:rPr lang="en-AU" sz="345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Acknowledgement of Country</a:t>
            </a:r>
            <a:endParaRPr/>
          </a:p>
        </p:txBody>
      </p:sp>
      <p:sp>
        <p:nvSpPr>
          <p:cNvPr id="94" name="Google Shape;94;p3"/>
          <p:cNvSpPr/>
          <p:nvPr/>
        </p:nvSpPr>
        <p:spPr>
          <a:xfrm>
            <a:off x="971144" y="2559050"/>
            <a:ext cx="10249711" cy="241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AU" sz="1800" b="0" i="0" u="none" strike="noStrike" cap="none" spc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[Add your community’s Acknowledgement of Country here]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"/>
          <p:cNvSpPr txBox="1">
            <a:spLocks noGrp="1"/>
          </p:cNvSpPr>
          <p:nvPr>
            <p:ph type="title"/>
          </p:nvPr>
        </p:nvSpPr>
        <p:spPr>
          <a:xfrm>
            <a:off x="762000" y="666750"/>
            <a:ext cx="10668000" cy="1000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4B60"/>
              </a:buClr>
              <a:buSzPts val="3000"/>
              <a:buFont typeface="Arial"/>
              <a:buNone/>
            </a:pPr>
            <a:r>
              <a:rPr lang="en-AU" sz="3000" b="1" cap="none">
                <a:solidFill>
                  <a:srgbClr val="274B60"/>
                </a:solidFill>
                <a:latin typeface="Arial"/>
                <a:ea typeface="Arial"/>
                <a:cs typeface="Arial"/>
                <a:sym typeface="Arial"/>
              </a:rPr>
              <a:t>International Day of People with Disability (IDPwD)</a:t>
            </a:r>
            <a:endParaRPr/>
          </a:p>
        </p:txBody>
      </p:sp>
      <p:sp>
        <p:nvSpPr>
          <p:cNvPr id="101" name="Google Shape;101;p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2000" y="1905000"/>
            <a:ext cx="3219450" cy="3286125"/>
          </a:xfrm>
          <a:prstGeom prst="roundRect">
            <a:avLst>
              <a:gd name="adj" fmla="val 18000"/>
            </a:avLst>
          </a:prstGeom>
          <a:solidFill>
            <a:srgbClr val="274B6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4"/>
          <p:cNvSpPr/>
          <p:nvPr/>
        </p:nvSpPr>
        <p:spPr>
          <a:xfrm>
            <a:off x="1066800" y="2028825"/>
            <a:ext cx="2571750" cy="13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400"/>
              <a:buFont typeface="Arial"/>
              <a:buNone/>
            </a:pPr>
            <a:r>
              <a:rPr lang="en-AU" sz="8400" b="1" i="0" u="none" strike="noStrike" cap="none" spc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4"/>
          <p:cNvSpPr/>
          <p:nvPr/>
        </p:nvSpPr>
        <p:spPr>
          <a:xfrm>
            <a:off x="1066800" y="3476625"/>
            <a:ext cx="257175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00"/>
              <a:buFont typeface="Arial"/>
              <a:buNone/>
            </a:pPr>
            <a:r>
              <a:rPr lang="en-AU" sz="3300" b="1" i="0" u="none" strike="noStrike" cap="none" spc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December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4"/>
          <p:cNvSpPr/>
          <p:nvPr/>
        </p:nvSpPr>
        <p:spPr>
          <a:xfrm>
            <a:off x="1066800" y="4109936"/>
            <a:ext cx="2571750" cy="428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Arial"/>
              <a:buNone/>
            </a:pPr>
            <a:r>
              <a:rPr lang="en-AU" sz="2100" b="0" i="0" u="none" strike="noStrike" cap="none" spc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Every year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286250" y="1905000"/>
            <a:ext cx="7143750" cy="3286125"/>
          </a:xfrm>
          <a:prstGeom prst="roundRect">
            <a:avLst>
              <a:gd name="adj" fmla="val 18000"/>
            </a:avLst>
          </a:prstGeom>
          <a:solidFill>
            <a:srgbClr val="E6EBDD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4"/>
          <p:cNvSpPr/>
          <p:nvPr/>
        </p:nvSpPr>
        <p:spPr>
          <a:xfrm>
            <a:off x="4552950" y="2348825"/>
            <a:ext cx="6610350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4B60"/>
              </a:buClr>
              <a:buSzPts val="1650"/>
              <a:buFont typeface="Arial"/>
              <a:buNone/>
            </a:pPr>
            <a:r>
              <a:rPr lang="en-AU" sz="1650" b="1" i="0" u="none" strike="noStrike" cap="none" spc="0">
                <a:solidFill>
                  <a:srgbClr val="274B60"/>
                </a:solidFill>
                <a:latin typeface="Arial"/>
                <a:ea typeface="Arial"/>
                <a:cs typeface="Arial"/>
                <a:sym typeface="Arial"/>
              </a:rPr>
              <a:t>A day for understanding and inclusion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4"/>
          <p:cNvSpPr/>
          <p:nvPr/>
        </p:nvSpPr>
        <p:spPr>
          <a:xfrm>
            <a:off x="4552950" y="2814537"/>
            <a:ext cx="6610350" cy="1900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4B60"/>
              </a:buClr>
              <a:buSzPts val="2850"/>
              <a:buFont typeface="Arial"/>
              <a:buNone/>
            </a:pPr>
            <a:r>
              <a:rPr lang="en-AU" sz="2850" b="0" i="0" u="none" strike="noStrike" cap="none" spc="0">
                <a:solidFill>
                  <a:srgbClr val="274B60"/>
                </a:solidFill>
                <a:latin typeface="Arial"/>
                <a:ea typeface="Arial"/>
                <a:cs typeface="Arial"/>
                <a:sym typeface="Arial"/>
              </a:rPr>
              <a:t>An opportunity to talk about disability and how we can have these yarns in community.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/>
          <p:cNvSpPr txBox="1">
            <a:spLocks noGrp="1"/>
          </p:cNvSpPr>
          <p:nvPr>
            <p:ph type="title"/>
          </p:nvPr>
        </p:nvSpPr>
        <p:spPr>
          <a:xfrm>
            <a:off x="762000" y="742950"/>
            <a:ext cx="99060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4B60"/>
              </a:buClr>
              <a:buSzPts val="3300"/>
              <a:buFont typeface="Arial"/>
              <a:buNone/>
            </a:pPr>
            <a:r>
              <a:rPr lang="en-AU" sz="3300" b="1">
                <a:solidFill>
                  <a:srgbClr val="274B60"/>
                </a:solidFill>
                <a:latin typeface="Arial"/>
                <a:ea typeface="Arial"/>
                <a:cs typeface="Arial"/>
                <a:sym typeface="Arial"/>
              </a:rPr>
              <a:t>Yarning about IDPwD</a:t>
            </a:r>
            <a:endParaRPr/>
          </a:p>
        </p:txBody>
      </p:sp>
      <p:sp>
        <p:nvSpPr>
          <p:cNvPr id="114" name="Google Shape;114;p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2000" y="1857375"/>
            <a:ext cx="4857750" cy="3190875"/>
          </a:xfrm>
          <a:prstGeom prst="roundRect">
            <a:avLst>
              <a:gd name="adj" fmla="val 18000"/>
            </a:avLst>
          </a:prstGeom>
          <a:solidFill>
            <a:srgbClr val="274B6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5"/>
          <p:cNvSpPr/>
          <p:nvPr/>
        </p:nvSpPr>
        <p:spPr>
          <a:xfrm>
            <a:off x="1028700" y="2359566"/>
            <a:ext cx="4324350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50"/>
              <a:buFont typeface="Arial"/>
              <a:buNone/>
            </a:pPr>
            <a:r>
              <a:rPr lang="en-AU" sz="1650" b="1" i="0" u="none" strike="noStrike" cap="none" spc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Our experience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5"/>
          <p:cNvSpPr/>
          <p:nvPr/>
        </p:nvSpPr>
        <p:spPr>
          <a:xfrm>
            <a:off x="1028700" y="2702466"/>
            <a:ext cx="4324350" cy="2447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Arial"/>
              <a:buNone/>
            </a:pPr>
            <a:r>
              <a:rPr lang="en-AU" sz="2700" b="0" i="0" u="none" strike="noStrike" cap="none" spc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Have you heard of International Day of People with Disability?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05500" y="1857375"/>
            <a:ext cx="5524500" cy="3190875"/>
          </a:xfrm>
          <a:prstGeom prst="roundRect">
            <a:avLst>
              <a:gd name="adj" fmla="val 18000"/>
            </a:avLst>
          </a:prstGeom>
          <a:solidFill>
            <a:srgbClr val="DED1BA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5"/>
          <p:cNvSpPr/>
          <p:nvPr/>
        </p:nvSpPr>
        <p:spPr>
          <a:xfrm>
            <a:off x="6172200" y="2359566"/>
            <a:ext cx="4991100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4B60"/>
              </a:buClr>
              <a:buSzPts val="1650"/>
              <a:buFont typeface="Arial"/>
              <a:buNone/>
            </a:pPr>
            <a:r>
              <a:rPr lang="en-AU" sz="1650" b="1" i="0" u="none" strike="noStrike" cap="none" spc="0">
                <a:solidFill>
                  <a:srgbClr val="274B60"/>
                </a:solidFill>
                <a:latin typeface="Arial"/>
                <a:ea typeface="Arial"/>
                <a:cs typeface="Arial"/>
                <a:sym typeface="Arial"/>
              </a:rPr>
              <a:t>Our community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5"/>
          <p:cNvSpPr/>
          <p:nvPr/>
        </p:nvSpPr>
        <p:spPr>
          <a:xfrm>
            <a:off x="6172200" y="2702466"/>
            <a:ext cx="4991100" cy="2447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4B60"/>
              </a:buClr>
              <a:buSzPts val="2700"/>
              <a:buFont typeface="Arial"/>
              <a:buNone/>
            </a:pPr>
            <a:r>
              <a:rPr lang="en-AU" sz="2700" b="0" i="0" u="none" strike="noStrike" cap="none" spc="0">
                <a:solidFill>
                  <a:srgbClr val="274B60"/>
                </a:solidFill>
                <a:latin typeface="Arial"/>
                <a:ea typeface="Arial"/>
                <a:cs typeface="Arial"/>
                <a:sym typeface="Arial"/>
              </a:rPr>
              <a:t>How can we build understanding and acceptance of disability in our communities?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6"/>
          <p:cNvSpPr txBox="1">
            <a:spLocks noGrp="1"/>
          </p:cNvSpPr>
          <p:nvPr>
            <p:ph type="title"/>
          </p:nvPr>
        </p:nvSpPr>
        <p:spPr>
          <a:xfrm>
            <a:off x="762000" y="742950"/>
            <a:ext cx="99060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4B60"/>
              </a:buClr>
              <a:buSzPts val="3300"/>
              <a:buFont typeface="Arial"/>
              <a:buNone/>
            </a:pPr>
            <a:r>
              <a:rPr lang="en-AU" sz="3300" b="1">
                <a:solidFill>
                  <a:srgbClr val="274B60"/>
                </a:solidFill>
                <a:latin typeface="Arial"/>
                <a:ea typeface="Arial"/>
                <a:cs typeface="Arial"/>
                <a:sym typeface="Arial"/>
              </a:rPr>
              <a:t>Disability in our communities</a:t>
            </a:r>
            <a:endParaRPr/>
          </a:p>
        </p:txBody>
      </p:sp>
      <p:sp>
        <p:nvSpPr>
          <p:cNvPr id="126" name="Google Shape;126;p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2000" y="1809750"/>
            <a:ext cx="5191125" cy="3238500"/>
          </a:xfrm>
          <a:prstGeom prst="roundRect">
            <a:avLst>
              <a:gd name="adj" fmla="val 18000"/>
            </a:avLst>
          </a:prstGeom>
          <a:solidFill>
            <a:srgbClr val="E0E8E5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27" name="Google Shape;127;p6" descr="Doughnut chart: 21.4% of Australians reported disability in 2022."/>
          <p:cNvGraphicFramePr/>
          <p:nvPr/>
        </p:nvGraphicFramePr>
        <p:xfrm>
          <a:off x="1047750" y="2095500"/>
          <a:ext cx="1600200" cy="16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8" name="Google Shape;128;p6"/>
          <p:cNvSpPr/>
          <p:nvPr/>
        </p:nvSpPr>
        <p:spPr>
          <a:xfrm>
            <a:off x="2828925" y="2095500"/>
            <a:ext cx="2857500" cy="71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4B60"/>
              </a:buClr>
              <a:buSzPts val="3900"/>
              <a:buFont typeface="Arial"/>
              <a:buNone/>
            </a:pPr>
            <a:r>
              <a:rPr lang="en-AU" sz="3900" b="1" i="0" u="none" strike="noStrike" cap="none" spc="0">
                <a:solidFill>
                  <a:srgbClr val="274B60"/>
                </a:solidFill>
                <a:latin typeface="Arial"/>
                <a:ea typeface="Arial"/>
                <a:cs typeface="Arial"/>
                <a:sym typeface="Arial"/>
              </a:rPr>
              <a:t>5.5 million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6"/>
          <p:cNvSpPr/>
          <p:nvPr/>
        </p:nvSpPr>
        <p:spPr>
          <a:xfrm>
            <a:off x="2828925" y="2914650"/>
            <a:ext cx="2857500" cy="809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4B60"/>
              </a:buClr>
              <a:buSzPts val="2025"/>
              <a:buFont typeface="Arial"/>
              <a:buNone/>
            </a:pPr>
            <a:r>
              <a:rPr lang="en-AU" sz="2025" b="0" i="0" u="none" strike="noStrike" cap="none" spc="0">
                <a:solidFill>
                  <a:srgbClr val="274B60"/>
                </a:solidFill>
                <a:latin typeface="Arial"/>
                <a:ea typeface="Arial"/>
                <a:cs typeface="Arial"/>
                <a:sym typeface="Arial"/>
              </a:rPr>
              <a:t>About 1 in 5 (21.4%)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4B60"/>
              </a:buClr>
              <a:buSzPts val="2025"/>
              <a:buFont typeface="Arial"/>
              <a:buNone/>
            </a:pPr>
            <a:r>
              <a:rPr lang="en-AU" sz="2025" b="0" i="0" u="none" strike="noStrike" cap="none" spc="0">
                <a:solidFill>
                  <a:srgbClr val="274B60"/>
                </a:solidFill>
                <a:latin typeface="Arial"/>
                <a:ea typeface="Arial"/>
                <a:cs typeface="Arial"/>
                <a:sym typeface="Arial"/>
              </a:rPr>
              <a:t>2022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6"/>
          <p:cNvSpPr/>
          <p:nvPr/>
        </p:nvSpPr>
        <p:spPr>
          <a:xfrm>
            <a:off x="1047749" y="4114800"/>
            <a:ext cx="4638675" cy="666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4B60"/>
              </a:buClr>
              <a:buSzPts val="2175"/>
              <a:buFont typeface="Arial"/>
              <a:buNone/>
            </a:pPr>
            <a:r>
              <a:rPr lang="en-AU" sz="2175" b="1" i="0" u="none" strike="noStrike" cap="none" spc="0">
                <a:solidFill>
                  <a:srgbClr val="274B60"/>
                </a:solidFill>
                <a:latin typeface="Arial"/>
                <a:ea typeface="Arial"/>
                <a:cs typeface="Arial"/>
                <a:sym typeface="Arial"/>
              </a:rPr>
              <a:t>Australians living with disability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38875" y="1809750"/>
            <a:ext cx="5191125" cy="3238500"/>
          </a:xfrm>
          <a:prstGeom prst="roundRect">
            <a:avLst>
              <a:gd name="adj" fmla="val 18000"/>
            </a:avLst>
          </a:prstGeom>
          <a:solidFill>
            <a:srgbClr val="EBDCCD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32" name="Google Shape;132;p6" descr="Doughnut chart: 37% of Aboriginal and Torres Strait Islander people reported disability in 2022–23. Survey coverage differs from the Australian estimate."/>
          <p:cNvGraphicFramePr/>
          <p:nvPr/>
        </p:nvGraphicFramePr>
        <p:xfrm>
          <a:off x="6524625" y="2095500"/>
          <a:ext cx="1600200" cy="16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3" name="Google Shape;133;p6"/>
          <p:cNvSpPr/>
          <p:nvPr/>
        </p:nvSpPr>
        <p:spPr>
          <a:xfrm>
            <a:off x="8334375" y="2095500"/>
            <a:ext cx="2762250" cy="71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3925"/>
              </a:buClr>
              <a:buSzPts val="4350"/>
              <a:buFont typeface="Arial"/>
              <a:buNone/>
            </a:pPr>
            <a:r>
              <a:rPr lang="en-AU" sz="4350" b="1" i="0" u="none" strike="noStrike" cap="none" spc="0">
                <a:solidFill>
                  <a:srgbClr val="913925"/>
                </a:solidFill>
                <a:latin typeface="Arial"/>
                <a:ea typeface="Arial"/>
                <a:cs typeface="Arial"/>
                <a:sym typeface="Arial"/>
              </a:rPr>
              <a:t>37%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6"/>
          <p:cNvSpPr/>
          <p:nvPr/>
        </p:nvSpPr>
        <p:spPr>
          <a:xfrm>
            <a:off x="8334375" y="2914650"/>
            <a:ext cx="2857500" cy="809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3925"/>
              </a:buClr>
              <a:buSzPts val="1950"/>
              <a:buFont typeface="Arial"/>
              <a:buNone/>
            </a:pPr>
            <a:r>
              <a:rPr lang="en-AU" sz="1950" b="0" i="0" u="none" strike="noStrike" cap="none" spc="0">
                <a:solidFill>
                  <a:srgbClr val="913925"/>
                </a:solidFill>
                <a:latin typeface="Arial"/>
                <a:ea typeface="Arial"/>
                <a:cs typeface="Arial"/>
                <a:sym typeface="Arial"/>
              </a:rPr>
              <a:t>About 367,700 people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3925"/>
              </a:buClr>
              <a:buSzPts val="1950"/>
              <a:buFont typeface="Arial"/>
              <a:buNone/>
            </a:pPr>
            <a:r>
              <a:rPr lang="en-AU" sz="1950" b="0" i="0" u="none" strike="noStrike" cap="none" spc="0">
                <a:solidFill>
                  <a:srgbClr val="913925"/>
                </a:solidFill>
                <a:latin typeface="Arial"/>
                <a:ea typeface="Arial"/>
                <a:cs typeface="Arial"/>
                <a:sym typeface="Arial"/>
              </a:rPr>
              <a:t>2022–23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6"/>
          <p:cNvSpPr/>
          <p:nvPr/>
        </p:nvSpPr>
        <p:spPr>
          <a:xfrm>
            <a:off x="6524625" y="4029075"/>
            <a:ext cx="4572000" cy="904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3925"/>
              </a:buClr>
              <a:buSzPts val="2025"/>
              <a:buFont typeface="Arial"/>
              <a:buNone/>
            </a:pPr>
            <a:r>
              <a:rPr lang="en-AU" sz="2025" b="1" i="0" u="none" strike="noStrike" cap="none" spc="0">
                <a:solidFill>
                  <a:srgbClr val="913925"/>
                </a:solidFill>
                <a:latin typeface="Arial"/>
                <a:ea typeface="Arial"/>
                <a:cs typeface="Arial"/>
                <a:sym typeface="Arial"/>
              </a:rPr>
              <a:t>Aboriginal and Torres Strait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3925"/>
              </a:buClr>
              <a:buSzPts val="2025"/>
              <a:buFont typeface="Arial"/>
              <a:buNone/>
            </a:pPr>
            <a:r>
              <a:rPr lang="en-AU" sz="2025" b="1" i="0" u="none" strike="noStrike" cap="none" spc="0">
                <a:solidFill>
                  <a:srgbClr val="913925"/>
                </a:solidFill>
                <a:latin typeface="Arial"/>
                <a:ea typeface="Arial"/>
                <a:cs typeface="Arial"/>
                <a:sym typeface="Arial"/>
              </a:rPr>
              <a:t>Islander people reporting disability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6"/>
          <p:cNvSpPr/>
          <p:nvPr/>
        </p:nvSpPr>
        <p:spPr>
          <a:xfrm>
            <a:off x="762000" y="5362575"/>
            <a:ext cx="9048750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4B60"/>
              </a:buClr>
              <a:buSzPts val="1350"/>
              <a:buFont typeface="Arial"/>
              <a:buNone/>
            </a:pPr>
            <a:r>
              <a:rPr lang="en-AU" sz="1350" b="0" i="0" u="none" strike="noStrike" cap="none" spc="0">
                <a:solidFill>
                  <a:srgbClr val="274B60"/>
                </a:solidFill>
                <a:latin typeface="Arial"/>
                <a:ea typeface="Arial"/>
                <a:cs typeface="Arial"/>
                <a:sym typeface="Arial"/>
              </a:rPr>
              <a:t>These figures come from different surveys and cannot be compared directly.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4B60"/>
              </a:buClr>
              <a:buSzPts val="1350"/>
              <a:buFont typeface="Arial"/>
              <a:buNone/>
            </a:pPr>
            <a:r>
              <a:rPr lang="en-AU" sz="1350" b="0" i="0" u="none" strike="noStrike" cap="none" spc="0">
                <a:solidFill>
                  <a:srgbClr val="274B60"/>
                </a:solidFill>
                <a:latin typeface="Arial"/>
                <a:ea typeface="Arial"/>
                <a:cs typeface="Arial"/>
                <a:sym typeface="Arial"/>
              </a:rPr>
              <a:t>ABS SDAC 2022 and NATSIHS 2022–23. 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7"/>
          <p:cNvSpPr txBox="1">
            <a:spLocks noGrp="1"/>
          </p:cNvSpPr>
          <p:nvPr>
            <p:ph type="title"/>
          </p:nvPr>
        </p:nvSpPr>
        <p:spPr>
          <a:xfrm>
            <a:off x="762000" y="742950"/>
            <a:ext cx="99060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4B60"/>
              </a:buClr>
              <a:buSzPts val="3300"/>
              <a:buFont typeface="Arial"/>
              <a:buNone/>
            </a:pPr>
            <a:r>
              <a:rPr lang="en-AU" sz="3300" b="1">
                <a:solidFill>
                  <a:srgbClr val="274B60"/>
                </a:solidFill>
                <a:latin typeface="Arial"/>
                <a:ea typeface="Arial"/>
                <a:cs typeface="Arial"/>
                <a:sym typeface="Arial"/>
              </a:rPr>
              <a:t>Different experiences of disability</a:t>
            </a:r>
            <a:endParaRPr/>
          </a:p>
        </p:txBody>
      </p:sp>
      <p:sp>
        <p:nvSpPr>
          <p:cNvPr id="143" name="Google Shape;143;p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2000" y="1563316"/>
            <a:ext cx="6429375" cy="1428750"/>
          </a:xfrm>
          <a:prstGeom prst="roundRect">
            <a:avLst>
              <a:gd name="adj" fmla="val 18000"/>
            </a:avLst>
          </a:prstGeom>
          <a:solidFill>
            <a:srgbClr val="DFE7D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7"/>
          <p:cNvSpPr/>
          <p:nvPr/>
        </p:nvSpPr>
        <p:spPr>
          <a:xfrm>
            <a:off x="1028700" y="1734766"/>
            <a:ext cx="5895975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4B60"/>
              </a:buClr>
              <a:buSzPts val="1650"/>
              <a:buFont typeface="Arial"/>
              <a:buNone/>
            </a:pPr>
            <a:r>
              <a:rPr lang="en-AU" sz="1650" b="1" i="0" u="none" strike="noStrike" cap="none" spc="0">
                <a:solidFill>
                  <a:srgbClr val="274B60"/>
                </a:solidFill>
                <a:latin typeface="Arial"/>
                <a:ea typeface="Arial"/>
                <a:cs typeface="Arial"/>
                <a:sym typeface="Arial"/>
              </a:rPr>
              <a:t>Everyone’s experience is different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7"/>
          <p:cNvSpPr/>
          <p:nvPr/>
        </p:nvSpPr>
        <p:spPr>
          <a:xfrm>
            <a:off x="1028700" y="2077666"/>
            <a:ext cx="5895975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4B60"/>
              </a:buClr>
              <a:buSzPts val="2175"/>
              <a:buFont typeface="Arial"/>
              <a:buNone/>
            </a:pPr>
            <a:r>
              <a:rPr lang="en-AU" sz="2175" b="0" i="0" u="none" strike="noStrike" cap="none" spc="0">
                <a:solidFill>
                  <a:srgbClr val="274B60"/>
                </a:solidFill>
                <a:latin typeface="Arial"/>
                <a:ea typeface="Arial"/>
                <a:cs typeface="Arial"/>
                <a:sym typeface="Arial"/>
              </a:rPr>
              <a:t>Disability can be physical, mental, intellectual or sensory.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2000" y="3134941"/>
            <a:ext cx="6429375" cy="1285875"/>
          </a:xfrm>
          <a:prstGeom prst="roundRect">
            <a:avLst>
              <a:gd name="adj" fmla="val 18000"/>
            </a:avLst>
          </a:prstGeom>
          <a:solidFill>
            <a:srgbClr val="E8DCCA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7"/>
          <p:cNvSpPr/>
          <p:nvPr/>
        </p:nvSpPr>
        <p:spPr>
          <a:xfrm>
            <a:off x="1028700" y="3306391"/>
            <a:ext cx="5895975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4B60"/>
              </a:buClr>
              <a:buSzPts val="1650"/>
              <a:buFont typeface="Arial"/>
              <a:buNone/>
            </a:pPr>
            <a:r>
              <a:rPr lang="en-AU" sz="1650" b="1" i="0" u="none" strike="noStrike" cap="none" spc="0">
                <a:solidFill>
                  <a:srgbClr val="274B60"/>
                </a:solidFill>
                <a:latin typeface="Arial"/>
                <a:ea typeface="Arial"/>
                <a:cs typeface="Arial"/>
                <a:sym typeface="Arial"/>
              </a:rPr>
              <a:t>Visible and hidden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7"/>
          <p:cNvSpPr/>
          <p:nvPr/>
        </p:nvSpPr>
        <p:spPr>
          <a:xfrm>
            <a:off x="1028700" y="3624548"/>
            <a:ext cx="5895975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4B60"/>
              </a:buClr>
              <a:buSzPts val="2100"/>
              <a:buFont typeface="Arial"/>
              <a:buNone/>
            </a:pPr>
            <a:r>
              <a:rPr lang="en-AU" sz="2100" b="0" i="0" u="none" strike="noStrike" cap="none" spc="0">
                <a:solidFill>
                  <a:srgbClr val="274B60"/>
                </a:solidFill>
                <a:latin typeface="Arial"/>
                <a:ea typeface="Arial"/>
                <a:cs typeface="Arial"/>
                <a:sym typeface="Arial"/>
              </a:rPr>
              <a:t>Some disability is easy to see. Other disability is hidden.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2000" y="4563690"/>
            <a:ext cx="6429375" cy="968105"/>
          </a:xfrm>
          <a:prstGeom prst="roundRect">
            <a:avLst>
              <a:gd name="adj" fmla="val 18000"/>
            </a:avLst>
          </a:prstGeom>
          <a:solidFill>
            <a:srgbClr val="274B6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7"/>
          <p:cNvSpPr/>
          <p:nvPr/>
        </p:nvSpPr>
        <p:spPr>
          <a:xfrm>
            <a:off x="1000125" y="4716091"/>
            <a:ext cx="5953125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25"/>
              <a:buFont typeface="Arial"/>
              <a:buNone/>
            </a:pPr>
            <a:r>
              <a:rPr lang="en-AU" sz="2025" b="0" i="0" u="none" strike="noStrike" cap="none" spc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Disability may be lifelong or temporary.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25"/>
              <a:buFont typeface="Arial"/>
              <a:buNone/>
            </a:pPr>
            <a:r>
              <a:rPr lang="en-AU" sz="2025" b="0" i="0" u="none" strike="noStrike" cap="none" spc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Experiences and support needs can change.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1" name="Google Shape;151;p7" descr="Two people wearing bright patterned shirts sit together indoors.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17184" r="17184"/>
          <a:stretch/>
        </p:blipFill>
        <p:spPr>
          <a:xfrm>
            <a:off x="7524750" y="1563688"/>
            <a:ext cx="3905250" cy="3968750"/>
          </a:xfrm>
          <a:prstGeom prst="roundRect">
            <a:avLst>
              <a:gd name="adj" fmla="val 9000"/>
            </a:avLst>
          </a:prstGeom>
          <a:solidFill>
            <a:srgbClr val="EFE9DE"/>
          </a:solidFill>
          <a:ln w="19050" cap="flat" cmpd="sng">
            <a:solidFill>
              <a:srgbClr val="274B6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8"/>
          <p:cNvSpPr txBox="1">
            <a:spLocks noGrp="1"/>
          </p:cNvSpPr>
          <p:nvPr>
            <p:ph type="title"/>
          </p:nvPr>
        </p:nvSpPr>
        <p:spPr>
          <a:xfrm>
            <a:off x="762000" y="742950"/>
            <a:ext cx="99060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4B60"/>
              </a:buClr>
              <a:buSzPts val="3300"/>
              <a:buFont typeface="Arial"/>
              <a:buNone/>
            </a:pPr>
            <a:r>
              <a:rPr lang="en-AU" sz="3300" b="1" cap="none">
                <a:solidFill>
                  <a:srgbClr val="274B60"/>
                </a:solidFill>
                <a:latin typeface="Arial"/>
                <a:ea typeface="Arial"/>
                <a:cs typeface="Arial"/>
                <a:sym typeface="Arial"/>
              </a:rPr>
              <a:t>Respectful language</a:t>
            </a:r>
            <a:endParaRPr/>
          </a:p>
        </p:txBody>
      </p:sp>
      <p:sp>
        <p:nvSpPr>
          <p:cNvPr id="158" name="Google Shape;158;p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2000" y="1809750"/>
            <a:ext cx="6429375" cy="1762125"/>
          </a:xfrm>
          <a:prstGeom prst="roundRect">
            <a:avLst>
              <a:gd name="adj" fmla="val 18000"/>
            </a:avLst>
          </a:prstGeom>
          <a:solidFill>
            <a:srgbClr val="E3E9D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8"/>
          <p:cNvSpPr/>
          <p:nvPr/>
        </p:nvSpPr>
        <p:spPr>
          <a:xfrm>
            <a:off x="1028700" y="2097932"/>
            <a:ext cx="5895975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4B60"/>
              </a:buClr>
              <a:buSzPts val="1650"/>
              <a:buFont typeface="Arial"/>
              <a:buNone/>
            </a:pPr>
            <a:r>
              <a:rPr lang="en-AU" sz="1650" b="1" i="0" u="none" strike="noStrike" cap="none" spc="0">
                <a:solidFill>
                  <a:srgbClr val="274B60"/>
                </a:solidFill>
                <a:latin typeface="Arial"/>
                <a:ea typeface="Arial"/>
                <a:cs typeface="Arial"/>
                <a:sym typeface="Arial"/>
              </a:rPr>
              <a:t>Words matter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8"/>
          <p:cNvSpPr/>
          <p:nvPr/>
        </p:nvSpPr>
        <p:spPr>
          <a:xfrm>
            <a:off x="1028700" y="2440832"/>
            <a:ext cx="5895975" cy="1019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4B60"/>
              </a:buClr>
              <a:buSzPts val="2325"/>
              <a:buFont typeface="Arial"/>
              <a:buNone/>
            </a:pPr>
            <a:r>
              <a:rPr lang="en-AU" sz="2325" b="0" i="0" u="none" strike="noStrike" cap="none" spc="0">
                <a:solidFill>
                  <a:srgbClr val="274B60"/>
                </a:solidFill>
                <a:latin typeface="Arial"/>
                <a:ea typeface="Arial"/>
                <a:cs typeface="Arial"/>
                <a:sym typeface="Arial"/>
              </a:rPr>
              <a:t>The words we use affect how we see and treat people with disability.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2000" y="3724275"/>
            <a:ext cx="6429375" cy="1428750"/>
          </a:xfrm>
          <a:prstGeom prst="roundRect">
            <a:avLst>
              <a:gd name="adj" fmla="val 18000"/>
            </a:avLst>
          </a:prstGeom>
          <a:solidFill>
            <a:srgbClr val="E9DCCA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8"/>
          <p:cNvSpPr/>
          <p:nvPr/>
        </p:nvSpPr>
        <p:spPr>
          <a:xfrm>
            <a:off x="1028700" y="4012457"/>
            <a:ext cx="5895975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4B60"/>
              </a:buClr>
              <a:buSzPts val="1650"/>
              <a:buFont typeface="Arial"/>
              <a:buNone/>
            </a:pPr>
            <a:r>
              <a:rPr lang="en-AU" sz="1650" b="1" i="0" u="none" strike="noStrike" cap="none" spc="0">
                <a:solidFill>
                  <a:srgbClr val="274B60"/>
                </a:solidFill>
                <a:latin typeface="Arial"/>
                <a:ea typeface="Arial"/>
                <a:cs typeface="Arial"/>
                <a:sym typeface="Arial"/>
              </a:rPr>
              <a:t>It is okay to feel unsure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8"/>
          <p:cNvSpPr/>
          <p:nvPr/>
        </p:nvSpPr>
        <p:spPr>
          <a:xfrm>
            <a:off x="1028700" y="4355357"/>
            <a:ext cx="5895975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4B60"/>
              </a:buClr>
              <a:buSzPts val="2325"/>
              <a:buFont typeface="Arial"/>
              <a:buNone/>
            </a:pPr>
            <a:r>
              <a:rPr lang="en-AU" sz="2325" b="0" i="0" u="none" strike="noStrike" cap="none" spc="0">
                <a:solidFill>
                  <a:srgbClr val="274B60"/>
                </a:solidFill>
                <a:latin typeface="Arial"/>
                <a:ea typeface="Arial"/>
                <a:cs typeface="Arial"/>
                <a:sym typeface="Arial"/>
              </a:rPr>
              <a:t>Having the conversation is important.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8"/>
          <p:cNvSpPr/>
          <p:nvPr/>
        </p:nvSpPr>
        <p:spPr>
          <a:xfrm>
            <a:off x="852791" y="5324475"/>
            <a:ext cx="6524625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4B60"/>
              </a:buClr>
              <a:buSzPts val="2100"/>
              <a:buFont typeface="Arial"/>
              <a:buNone/>
            </a:pPr>
            <a:r>
              <a:rPr lang="en-AU" sz="2100" b="1" i="0" u="none" strike="noStrike" cap="none" spc="0">
                <a:solidFill>
                  <a:srgbClr val="274B60"/>
                </a:solidFill>
                <a:latin typeface="Arial"/>
                <a:ea typeface="Arial"/>
                <a:cs typeface="Arial"/>
                <a:sym typeface="Arial"/>
              </a:rPr>
              <a:t>Be respectful and open. Listen to the person.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5" name="Google Shape;165;p8" descr="Two people sit at a table holding mugs and talking.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11042" r="11042"/>
          <a:stretch/>
        </p:blipFill>
        <p:spPr>
          <a:xfrm>
            <a:off x="7524750" y="1809750"/>
            <a:ext cx="3905250" cy="3343275"/>
          </a:xfrm>
          <a:prstGeom prst="roundRect">
            <a:avLst>
              <a:gd name="adj" fmla="val 9000"/>
            </a:avLst>
          </a:prstGeom>
          <a:solidFill>
            <a:srgbClr val="EFE9DE"/>
          </a:solidFill>
          <a:ln w="19050" cap="flat" cmpd="sng">
            <a:solidFill>
              <a:srgbClr val="274B6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9"/>
          <p:cNvSpPr txBox="1">
            <a:spLocks noGrp="1"/>
          </p:cNvSpPr>
          <p:nvPr>
            <p:ph type="title"/>
          </p:nvPr>
        </p:nvSpPr>
        <p:spPr>
          <a:xfrm>
            <a:off x="762000" y="742950"/>
            <a:ext cx="99060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4B60"/>
              </a:buClr>
              <a:buSzPts val="3300"/>
              <a:buFont typeface="Arial"/>
              <a:buNone/>
            </a:pPr>
            <a:r>
              <a:rPr lang="en-AU" sz="3300" b="1">
                <a:solidFill>
                  <a:srgbClr val="274B60"/>
                </a:solidFill>
                <a:latin typeface="Arial"/>
                <a:ea typeface="Arial"/>
                <a:cs typeface="Arial"/>
                <a:sym typeface="Arial"/>
              </a:rPr>
              <a:t>Words, identity and belonging</a:t>
            </a:r>
            <a:endParaRPr/>
          </a:p>
        </p:txBody>
      </p:sp>
      <p:sp>
        <p:nvSpPr>
          <p:cNvPr id="172" name="Google Shape;172;p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2000" y="1771650"/>
            <a:ext cx="10668000" cy="1000125"/>
          </a:xfrm>
          <a:prstGeom prst="roundRect">
            <a:avLst>
              <a:gd name="adj" fmla="val 18000"/>
            </a:avLst>
          </a:prstGeom>
          <a:solidFill>
            <a:srgbClr val="274B6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9"/>
          <p:cNvSpPr/>
          <p:nvPr/>
        </p:nvSpPr>
        <p:spPr>
          <a:xfrm>
            <a:off x="990600" y="1971675"/>
            <a:ext cx="2143125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50"/>
              <a:buFont typeface="Arial"/>
              <a:buNone/>
            </a:pPr>
            <a:r>
              <a:rPr lang="en-AU" sz="1650" b="1" i="0" u="none" strike="noStrike" cap="none" spc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Belonging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9"/>
          <p:cNvSpPr/>
          <p:nvPr/>
        </p:nvSpPr>
        <p:spPr>
          <a:xfrm>
            <a:off x="3286125" y="1924050"/>
            <a:ext cx="7858125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75"/>
              <a:buFont typeface="Arial"/>
              <a:buNone/>
            </a:pPr>
            <a:r>
              <a:rPr lang="en-AU" sz="2175" b="0" i="0" u="none" strike="noStrike" cap="none" spc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How can our understanding of disability help people feel included, respected and valued?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2000" y="2943225"/>
            <a:ext cx="10668000" cy="1000125"/>
          </a:xfrm>
          <a:prstGeom prst="roundRect">
            <a:avLst>
              <a:gd name="adj" fmla="val 18000"/>
            </a:avLst>
          </a:prstGeom>
          <a:solidFill>
            <a:srgbClr val="E2E9DD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9"/>
          <p:cNvSpPr/>
          <p:nvPr/>
        </p:nvSpPr>
        <p:spPr>
          <a:xfrm>
            <a:off x="990600" y="3143250"/>
            <a:ext cx="2143125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4B60"/>
              </a:buClr>
              <a:buSzPts val="1650"/>
              <a:buFont typeface="Arial"/>
              <a:buNone/>
            </a:pPr>
            <a:r>
              <a:rPr lang="en-AU" sz="1650" b="1" i="0" u="none" strike="noStrike" cap="none" spc="0">
                <a:solidFill>
                  <a:srgbClr val="274B60"/>
                </a:solidFill>
                <a:latin typeface="Arial"/>
                <a:ea typeface="Arial"/>
                <a:cs typeface="Arial"/>
                <a:sym typeface="Arial"/>
              </a:rPr>
              <a:t>Language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9"/>
          <p:cNvSpPr/>
          <p:nvPr/>
        </p:nvSpPr>
        <p:spPr>
          <a:xfrm>
            <a:off x="3286125" y="3095625"/>
            <a:ext cx="7858125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4B60"/>
              </a:buClr>
              <a:buSzPts val="2175"/>
              <a:buFont typeface="Arial"/>
              <a:buNone/>
            </a:pPr>
            <a:r>
              <a:rPr lang="en-AU" sz="2175" b="0" i="0" u="none" strike="noStrike" cap="none" spc="0">
                <a:solidFill>
                  <a:srgbClr val="274B60"/>
                </a:solidFill>
                <a:latin typeface="Arial"/>
                <a:ea typeface="Arial"/>
                <a:cs typeface="Arial"/>
                <a:sym typeface="Arial"/>
              </a:rPr>
              <a:t>How can words and labels have a positive or negative impact?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2000" y="4114800"/>
            <a:ext cx="10668000" cy="1000125"/>
          </a:xfrm>
          <a:prstGeom prst="roundRect">
            <a:avLst>
              <a:gd name="adj" fmla="val 18000"/>
            </a:avLst>
          </a:prstGeom>
          <a:solidFill>
            <a:srgbClr val="E8DCCA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9"/>
          <p:cNvSpPr/>
          <p:nvPr/>
        </p:nvSpPr>
        <p:spPr>
          <a:xfrm>
            <a:off x="990600" y="4314825"/>
            <a:ext cx="2143125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4B60"/>
              </a:buClr>
              <a:buSzPts val="1650"/>
              <a:buFont typeface="Arial"/>
              <a:buNone/>
            </a:pPr>
            <a:r>
              <a:rPr lang="en-AU" sz="1650" b="1" i="0" u="none" strike="noStrike" cap="none" spc="0">
                <a:solidFill>
                  <a:srgbClr val="274B60"/>
                </a:solidFill>
                <a:latin typeface="Arial"/>
                <a:ea typeface="Arial"/>
                <a:cs typeface="Arial"/>
                <a:sym typeface="Arial"/>
              </a:rPr>
              <a:t>Community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9"/>
          <p:cNvSpPr/>
          <p:nvPr/>
        </p:nvSpPr>
        <p:spPr>
          <a:xfrm>
            <a:off x="3286125" y="4267200"/>
            <a:ext cx="7858125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4B60"/>
              </a:buClr>
              <a:buSzPts val="2175"/>
              <a:buFont typeface="Arial"/>
              <a:buNone/>
            </a:pPr>
            <a:r>
              <a:rPr lang="en-AU" sz="2175" b="0" i="0" u="none" strike="noStrike" cap="none" spc="0">
                <a:solidFill>
                  <a:srgbClr val="274B60"/>
                </a:solidFill>
                <a:latin typeface="Arial"/>
                <a:ea typeface="Arial"/>
                <a:cs typeface="Arial"/>
                <a:sym typeface="Arial"/>
              </a:rPr>
              <a:t>How does community shape how people see their disability and the challenges they face?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0"/>
          <p:cNvSpPr txBox="1">
            <a:spLocks noGrp="1"/>
          </p:cNvSpPr>
          <p:nvPr>
            <p:ph type="title"/>
          </p:nvPr>
        </p:nvSpPr>
        <p:spPr>
          <a:xfrm>
            <a:off x="762000" y="742950"/>
            <a:ext cx="10668000" cy="666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4B60"/>
              </a:buClr>
              <a:buSzPts val="3300"/>
              <a:buFont typeface="Arial"/>
              <a:buNone/>
            </a:pPr>
            <a:r>
              <a:rPr lang="en-AU" sz="3300" b="1">
                <a:solidFill>
                  <a:srgbClr val="274B60"/>
                </a:solidFill>
                <a:latin typeface="Arial"/>
                <a:ea typeface="Arial"/>
                <a:cs typeface="Arial"/>
                <a:sym typeface="Arial"/>
              </a:rPr>
              <a:t>Creating inclusive spaces</a:t>
            </a:r>
            <a:endParaRPr/>
          </a:p>
        </p:txBody>
      </p:sp>
      <p:sp>
        <p:nvSpPr>
          <p:cNvPr id="187" name="Google Shape;187;p10"/>
          <p:cNvSpPr/>
          <p:nvPr/>
        </p:nvSpPr>
        <p:spPr>
          <a:xfrm>
            <a:off x="762000" y="1543050"/>
            <a:ext cx="10668000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AU" sz="2400" b="1" i="0" u="none" strike="noStrike" cap="none" spc="0">
                <a:solidFill>
                  <a:srgbClr val="274B60"/>
                </a:solidFill>
                <a:latin typeface="Arial"/>
                <a:ea typeface="Arial"/>
                <a:cs typeface="Arial"/>
                <a:sym typeface="Arial"/>
              </a:rPr>
              <a:t>Ask people what helps them take part.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2000" y="2371725"/>
            <a:ext cx="10668000" cy="857250"/>
          </a:xfrm>
          <a:prstGeom prst="roundRect">
            <a:avLst>
              <a:gd name="adj" fmla="val 18000"/>
            </a:avLst>
          </a:prstGeom>
          <a:solidFill>
            <a:srgbClr val="274B6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10"/>
          <p:cNvSpPr/>
          <p:nvPr/>
        </p:nvSpPr>
        <p:spPr>
          <a:xfrm>
            <a:off x="990600" y="2581275"/>
            <a:ext cx="276225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AU" sz="1800" b="1" i="0" u="none" strike="noStrike" cap="none" spc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Physical access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10"/>
          <p:cNvSpPr/>
          <p:nvPr/>
        </p:nvSpPr>
        <p:spPr>
          <a:xfrm>
            <a:off x="4000500" y="2562225"/>
            <a:ext cx="7143750" cy="590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-AU" sz="2100" b="0" i="0" u="none" strike="noStrike" cap="none" spc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Clear paths, accessible entrances and bathrooms.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2000" y="3400425"/>
            <a:ext cx="10668000" cy="857250"/>
          </a:xfrm>
          <a:prstGeom prst="roundRect">
            <a:avLst>
              <a:gd name="adj" fmla="val 18000"/>
            </a:avLst>
          </a:prstGeom>
          <a:solidFill>
            <a:srgbClr val="E1E8DE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10"/>
          <p:cNvSpPr/>
          <p:nvPr/>
        </p:nvSpPr>
        <p:spPr>
          <a:xfrm>
            <a:off x="990600" y="3609975"/>
            <a:ext cx="276225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AU" sz="1800" b="1" i="0" u="none" strike="noStrike" cap="none" spc="0">
                <a:solidFill>
                  <a:srgbClr val="274B60"/>
                </a:solidFill>
                <a:latin typeface="Arial"/>
                <a:ea typeface="Arial"/>
                <a:cs typeface="Arial"/>
                <a:sym typeface="Arial"/>
              </a:rPr>
              <a:t>Communication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10"/>
          <p:cNvSpPr/>
          <p:nvPr/>
        </p:nvSpPr>
        <p:spPr>
          <a:xfrm>
            <a:off x="4000500" y="3533775"/>
            <a:ext cx="7143750" cy="590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-AU" sz="2100" b="0" i="0" u="none" strike="noStrike" cap="none" spc="0">
                <a:solidFill>
                  <a:srgbClr val="274B60"/>
                </a:solidFill>
                <a:latin typeface="Arial"/>
                <a:ea typeface="Arial"/>
                <a:cs typeface="Arial"/>
                <a:sym typeface="Arial"/>
              </a:rPr>
              <a:t>Clear information and different ways to join the conversation.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2000" y="4429125"/>
            <a:ext cx="10668000" cy="857250"/>
          </a:xfrm>
          <a:prstGeom prst="roundRect">
            <a:avLst>
              <a:gd name="adj" fmla="val 18000"/>
            </a:avLst>
          </a:prstGeom>
          <a:solidFill>
            <a:srgbClr val="E8DCCA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10"/>
          <p:cNvSpPr/>
          <p:nvPr/>
        </p:nvSpPr>
        <p:spPr>
          <a:xfrm>
            <a:off x="990600" y="4638675"/>
            <a:ext cx="276225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AU" sz="1800" b="1" i="0" u="none" strike="noStrike" cap="none" spc="0">
                <a:solidFill>
                  <a:srgbClr val="274B60"/>
                </a:solidFill>
                <a:latin typeface="Arial"/>
                <a:ea typeface="Arial"/>
                <a:cs typeface="Arial"/>
                <a:sym typeface="Arial"/>
              </a:rPr>
              <a:t>Comfort and choice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10"/>
          <p:cNvSpPr/>
          <p:nvPr/>
        </p:nvSpPr>
        <p:spPr>
          <a:xfrm>
            <a:off x="4000500" y="4619625"/>
            <a:ext cx="7143750" cy="590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-AU" sz="2100" b="0" i="0" u="none" strike="noStrike" cap="none" spc="0">
                <a:solidFill>
                  <a:srgbClr val="274B60"/>
                </a:solidFill>
                <a:latin typeface="Arial"/>
                <a:ea typeface="Arial"/>
                <a:cs typeface="Arial"/>
                <a:sym typeface="Arial"/>
              </a:rPr>
              <a:t>Time to respond, breaks and a quiet space when needed.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1"/>
          <p:cNvSpPr txBox="1">
            <a:spLocks noGrp="1"/>
          </p:cNvSpPr>
          <p:nvPr>
            <p:ph type="title"/>
          </p:nvPr>
        </p:nvSpPr>
        <p:spPr>
          <a:xfrm>
            <a:off x="762000" y="742950"/>
            <a:ext cx="99060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4B60"/>
              </a:buClr>
              <a:buSzPts val="3300"/>
              <a:buFont typeface="Arial"/>
              <a:buNone/>
            </a:pPr>
            <a:r>
              <a:rPr lang="en-AU" sz="3300" b="1">
                <a:solidFill>
                  <a:srgbClr val="274B60"/>
                </a:solidFill>
                <a:latin typeface="Arial"/>
                <a:ea typeface="Arial"/>
                <a:cs typeface="Arial"/>
                <a:sym typeface="Arial"/>
              </a:rPr>
              <a:t>An inclusive community</a:t>
            </a:r>
            <a:endParaRPr/>
          </a:p>
        </p:txBody>
      </p:sp>
      <p:sp>
        <p:nvSpPr>
          <p:cNvPr id="203" name="Google Shape;203;p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2000" y="1771650"/>
            <a:ext cx="10668000" cy="1000125"/>
          </a:xfrm>
          <a:prstGeom prst="roundRect">
            <a:avLst>
              <a:gd name="adj" fmla="val 18000"/>
            </a:avLst>
          </a:prstGeom>
          <a:solidFill>
            <a:srgbClr val="274B6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11"/>
          <p:cNvSpPr/>
          <p:nvPr/>
        </p:nvSpPr>
        <p:spPr>
          <a:xfrm>
            <a:off x="990600" y="1971675"/>
            <a:ext cx="2143125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50"/>
              <a:buFont typeface="Arial"/>
              <a:buNone/>
            </a:pPr>
            <a:r>
              <a:rPr lang="en-AU" sz="1650" b="1" i="0" u="none" strike="noStrike" cap="none" spc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Welcome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11"/>
          <p:cNvSpPr/>
          <p:nvPr/>
        </p:nvSpPr>
        <p:spPr>
          <a:xfrm>
            <a:off x="3286125" y="1924050"/>
            <a:ext cx="7858125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75"/>
              <a:buFont typeface="Arial"/>
              <a:buNone/>
            </a:pPr>
            <a:r>
              <a:rPr lang="en-AU" sz="2175" b="0" i="0" u="none" strike="noStrike" cap="none" spc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How can our community create safe and welcoming spaces for people with disability?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2000" y="2943225"/>
            <a:ext cx="10668000" cy="1000125"/>
          </a:xfrm>
          <a:prstGeom prst="roundRect">
            <a:avLst>
              <a:gd name="adj" fmla="val 18000"/>
            </a:avLst>
          </a:prstGeom>
          <a:solidFill>
            <a:srgbClr val="E2E9DD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11"/>
          <p:cNvSpPr/>
          <p:nvPr/>
        </p:nvSpPr>
        <p:spPr>
          <a:xfrm>
            <a:off x="990600" y="3143250"/>
            <a:ext cx="2143125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4B60"/>
              </a:buClr>
              <a:buSzPts val="1650"/>
              <a:buFont typeface="Arial"/>
              <a:buNone/>
            </a:pPr>
            <a:r>
              <a:rPr lang="en-AU" sz="1650" b="1" i="0" u="none" strike="noStrike" cap="none" spc="0">
                <a:solidFill>
                  <a:srgbClr val="274B60"/>
                </a:solidFill>
                <a:latin typeface="Arial"/>
                <a:ea typeface="Arial"/>
                <a:cs typeface="Arial"/>
                <a:sym typeface="Arial"/>
              </a:rPr>
              <a:t>Access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11"/>
          <p:cNvSpPr/>
          <p:nvPr/>
        </p:nvSpPr>
        <p:spPr>
          <a:xfrm>
            <a:off x="3286125" y="3095625"/>
            <a:ext cx="7858125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4B60"/>
              </a:buClr>
              <a:buSzPts val="2175"/>
              <a:buFont typeface="Arial"/>
              <a:buNone/>
            </a:pPr>
            <a:r>
              <a:rPr lang="en-AU" sz="2175" b="0" i="0" u="none" strike="noStrike" cap="none" spc="0">
                <a:solidFill>
                  <a:srgbClr val="274B60"/>
                </a:solidFill>
                <a:latin typeface="Arial"/>
                <a:ea typeface="Arial"/>
                <a:cs typeface="Arial"/>
                <a:sym typeface="Arial"/>
              </a:rPr>
              <a:t>What can we do to make our community more inclusive and accessible?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2000" y="4114800"/>
            <a:ext cx="10668000" cy="1000125"/>
          </a:xfrm>
          <a:prstGeom prst="roundRect">
            <a:avLst>
              <a:gd name="adj" fmla="val 18000"/>
            </a:avLst>
          </a:prstGeom>
          <a:solidFill>
            <a:srgbClr val="E8DCCA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11"/>
          <p:cNvSpPr/>
          <p:nvPr/>
        </p:nvSpPr>
        <p:spPr>
          <a:xfrm>
            <a:off x="990600" y="4314825"/>
            <a:ext cx="2143125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4B60"/>
              </a:buClr>
              <a:buSzPts val="1650"/>
              <a:buFont typeface="Arial"/>
              <a:buNone/>
            </a:pPr>
            <a:r>
              <a:rPr lang="en-AU" sz="1650" b="1" i="0" u="none" strike="noStrike" cap="none" spc="0">
                <a:solidFill>
                  <a:srgbClr val="274B60"/>
                </a:solidFill>
                <a:latin typeface="Arial"/>
                <a:ea typeface="Arial"/>
                <a:cs typeface="Arial"/>
                <a:sym typeface="Arial"/>
              </a:rPr>
              <a:t>Ongoing support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11"/>
          <p:cNvSpPr/>
          <p:nvPr/>
        </p:nvSpPr>
        <p:spPr>
          <a:xfrm>
            <a:off x="3286125" y="4267200"/>
            <a:ext cx="7858125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4B60"/>
              </a:buClr>
              <a:buSzPts val="2175"/>
              <a:buFont typeface="Arial"/>
              <a:buNone/>
            </a:pPr>
            <a:r>
              <a:rPr lang="en-AU" sz="2175" b="0" i="0" u="none" strike="noStrike" cap="none" spc="0">
                <a:solidFill>
                  <a:srgbClr val="274B60"/>
                </a:solidFill>
                <a:latin typeface="Arial"/>
                <a:ea typeface="Arial"/>
                <a:cs typeface="Arial"/>
                <a:sym typeface="Arial"/>
              </a:rPr>
              <a:t>How can our community support people as their experiences and needs change?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2"/>
          <p:cNvSpPr txBox="1">
            <a:spLocks noGrp="1"/>
          </p:cNvSpPr>
          <p:nvPr>
            <p:ph type="title"/>
          </p:nvPr>
        </p:nvSpPr>
        <p:spPr>
          <a:xfrm>
            <a:off x="762000" y="742950"/>
            <a:ext cx="99060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4B60"/>
              </a:buClr>
              <a:buSzPts val="3300"/>
              <a:buFont typeface="Arial"/>
              <a:buNone/>
            </a:pPr>
            <a:r>
              <a:rPr lang="en-AU" sz="3300" b="1">
                <a:solidFill>
                  <a:srgbClr val="274B60"/>
                </a:solidFill>
                <a:latin typeface="Arial"/>
                <a:ea typeface="Arial"/>
                <a:cs typeface="Arial"/>
                <a:sym typeface="Arial"/>
              </a:rPr>
              <a:t>Sharing local stories</a:t>
            </a:r>
            <a:endParaRPr/>
          </a:p>
        </p:txBody>
      </p:sp>
      <p:sp>
        <p:nvSpPr>
          <p:cNvPr id="218" name="Google Shape;218;p12"/>
          <p:cNvSpPr/>
          <p:nvPr/>
        </p:nvSpPr>
        <p:spPr>
          <a:xfrm>
            <a:off x="762000" y="1952625"/>
            <a:ext cx="62865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4B60"/>
              </a:buClr>
              <a:buSzPts val="2700"/>
              <a:buFont typeface="Arial"/>
              <a:buNone/>
            </a:pPr>
            <a:r>
              <a:rPr lang="en-AU" sz="2700" b="1" i="0" u="none" strike="noStrike" cap="none" spc="0">
                <a:solidFill>
                  <a:srgbClr val="274B60"/>
                </a:solidFill>
                <a:latin typeface="Arial"/>
                <a:ea typeface="Arial"/>
                <a:cs typeface="Arial"/>
                <a:sym typeface="Arial"/>
              </a:rPr>
              <a:t>[Guest speaker’s preferred name]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12"/>
          <p:cNvSpPr/>
          <p:nvPr/>
        </p:nvSpPr>
        <p:spPr>
          <a:xfrm>
            <a:off x="762000" y="2838450"/>
            <a:ext cx="6286500" cy="1047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4B60"/>
              </a:buClr>
              <a:buSzPts val="2400"/>
              <a:buFont typeface="Arial"/>
              <a:buNone/>
            </a:pPr>
            <a:r>
              <a:rPr lang="en-AU" sz="2400" b="0" i="0" u="none" strike="noStrike" cap="none" spc="0">
                <a:solidFill>
                  <a:srgbClr val="274B60"/>
                </a:solidFill>
                <a:latin typeface="Arial"/>
                <a:ea typeface="Arial"/>
                <a:cs typeface="Arial"/>
                <a:sym typeface="Arial"/>
              </a:rPr>
              <a:t>[Short introduction approved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4B60"/>
              </a:buClr>
              <a:buSzPts val="2400"/>
              <a:buFont typeface="Arial"/>
              <a:buNone/>
            </a:pPr>
            <a:r>
              <a:rPr lang="en-AU" sz="2400" b="0" i="0" u="none" strike="noStrike" cap="none" spc="0">
                <a:solidFill>
                  <a:srgbClr val="274B60"/>
                </a:solidFill>
                <a:latin typeface="Arial"/>
                <a:ea typeface="Arial"/>
                <a:cs typeface="Arial"/>
                <a:sym typeface="Arial"/>
              </a:rPr>
              <a:t>by the speaker]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2000" y="4171950"/>
            <a:ext cx="6286500" cy="1571625"/>
          </a:xfrm>
          <a:prstGeom prst="roundRect">
            <a:avLst>
              <a:gd name="adj" fmla="val 18000"/>
            </a:avLst>
          </a:prstGeom>
          <a:solidFill>
            <a:srgbClr val="E4E9D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12"/>
          <p:cNvSpPr/>
          <p:nvPr/>
        </p:nvSpPr>
        <p:spPr>
          <a:xfrm>
            <a:off x="1028700" y="4495800"/>
            <a:ext cx="5753100" cy="1000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4B60"/>
              </a:buClr>
              <a:buSzPts val="2200"/>
              <a:buFont typeface="Arial"/>
              <a:buNone/>
            </a:pPr>
            <a:r>
              <a:rPr lang="en-AU" sz="2200" b="0" i="0" u="none" strike="noStrike" cap="none" spc="0">
                <a:solidFill>
                  <a:srgbClr val="274B60"/>
                </a:solidFill>
                <a:latin typeface="Arial"/>
                <a:ea typeface="Arial"/>
                <a:cs typeface="Arial"/>
                <a:sym typeface="Arial"/>
              </a:rPr>
              <a:t>[Key message or story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4B60"/>
              </a:buClr>
              <a:buSzPts val="2200"/>
              <a:buFont typeface="Arial"/>
              <a:buNone/>
            </a:pPr>
            <a:r>
              <a:rPr lang="en-AU" sz="2200" b="0" i="0" u="none" strike="noStrike" cap="none" spc="0">
                <a:solidFill>
                  <a:srgbClr val="274B60"/>
                </a:solidFill>
                <a:latin typeface="Arial"/>
                <a:ea typeface="Arial"/>
                <a:cs typeface="Arial"/>
                <a:sym typeface="Arial"/>
              </a:rPr>
              <a:t>shared with permission]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12"/>
          <p:cNvSpPr>
            <a:spLocks noGrp="1"/>
          </p:cNvSpPr>
          <p:nvPr>
            <p:ph type="pic" idx="4"/>
          </p:nvPr>
        </p:nvSpPr>
        <p:spPr>
          <a:xfrm>
            <a:off x="7477125" y="1952626"/>
            <a:ext cx="3667125" cy="3790950"/>
          </a:xfrm>
          <a:prstGeom prst="roundRect">
            <a:avLst>
              <a:gd name="adj" fmla="val 9000"/>
            </a:avLst>
          </a:prstGeom>
          <a:solidFill>
            <a:srgbClr val="EFE9DE"/>
          </a:solidFill>
          <a:ln w="19050" cap="flat" cmpd="sng">
            <a:solidFill>
              <a:srgbClr val="274B6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A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3"/>
          <p:cNvSpPr txBox="1">
            <a:spLocks noGrp="1"/>
          </p:cNvSpPr>
          <p:nvPr>
            <p:ph type="title"/>
          </p:nvPr>
        </p:nvSpPr>
        <p:spPr>
          <a:xfrm>
            <a:off x="762000" y="742950"/>
            <a:ext cx="99060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4B60"/>
              </a:buClr>
              <a:buSzPts val="3300"/>
              <a:buFont typeface="Arial"/>
              <a:buNone/>
            </a:pPr>
            <a:r>
              <a:rPr lang="en-AU" sz="3300" b="1">
                <a:solidFill>
                  <a:srgbClr val="274B60"/>
                </a:solidFill>
                <a:latin typeface="Arial"/>
                <a:ea typeface="Arial"/>
                <a:cs typeface="Arial"/>
                <a:sym typeface="Arial"/>
              </a:rPr>
              <a:t>Who is in our community?</a:t>
            </a:r>
            <a:endParaRPr/>
          </a:p>
        </p:txBody>
      </p:sp>
      <p:grpSp>
        <p:nvGrpSpPr>
          <p:cNvPr id="229" name="Google Shape;229;p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62000" y="1809750"/>
            <a:ext cx="10668000" cy="1028700"/>
            <a:chOff x="762000" y="1809750"/>
            <a:chExt cx="10668000" cy="1028700"/>
          </a:xfrm>
        </p:grpSpPr>
        <p:sp>
          <p:nvSpPr>
            <p:cNvPr id="230" name="Google Shape;230;p13"/>
            <p:cNvSpPr/>
            <p:nvPr/>
          </p:nvSpPr>
          <p:spPr>
            <a:xfrm>
              <a:off x="762000" y="1809750"/>
              <a:ext cx="10668000" cy="1028700"/>
            </a:xfrm>
            <a:prstGeom prst="roundRect">
              <a:avLst>
                <a:gd name="adj" fmla="val 18000"/>
              </a:avLst>
            </a:prstGeom>
            <a:solidFill>
              <a:srgbClr val="E1E8D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231;p13"/>
            <p:cNvSpPr/>
            <p:nvPr/>
          </p:nvSpPr>
          <p:spPr>
            <a:xfrm>
              <a:off x="1000125" y="1943100"/>
              <a:ext cx="9906000" cy="4095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74B60"/>
                </a:buClr>
                <a:buSzPts val="2175"/>
                <a:buFont typeface="Arial"/>
                <a:buNone/>
              </a:pPr>
              <a:r>
                <a:rPr lang="en-AU" sz="2175" b="1" i="0" u="none" strike="noStrike" cap="none" spc="0">
                  <a:solidFill>
                    <a:srgbClr val="274B60"/>
                  </a:solidFill>
                  <a:latin typeface="Arial"/>
                  <a:ea typeface="Arial"/>
                  <a:cs typeface="Arial"/>
                  <a:sym typeface="Arial"/>
                </a:rPr>
                <a:t>[Local organisation, service or community contact]</a:t>
              </a:r>
              <a:endPara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Google Shape;232;p13"/>
            <p:cNvSpPr/>
            <p:nvPr/>
          </p:nvSpPr>
          <p:spPr>
            <a:xfrm>
              <a:off x="1000125" y="2324100"/>
              <a:ext cx="99060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74B60"/>
                </a:buClr>
                <a:buSzPts val="1950"/>
                <a:buFont typeface="Arial"/>
                <a:buNone/>
              </a:pPr>
              <a:r>
                <a:rPr lang="en-AU" sz="1950" b="0" i="0" u="none" strike="noStrike" cap="none" spc="0">
                  <a:solidFill>
                    <a:srgbClr val="274B60"/>
                  </a:solidFill>
                  <a:latin typeface="Arial"/>
                  <a:ea typeface="Arial"/>
                  <a:cs typeface="Arial"/>
                  <a:sym typeface="Arial"/>
                </a:rPr>
                <a:t>[Support available]     [Phone, website or contact person]</a:t>
              </a:r>
              <a:endPara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3" name="Google Shape;233;p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62000" y="3019425"/>
            <a:ext cx="10668000" cy="1028700"/>
            <a:chOff x="762000" y="3019425"/>
            <a:chExt cx="10668000" cy="1028700"/>
          </a:xfrm>
        </p:grpSpPr>
        <p:sp>
          <p:nvSpPr>
            <p:cNvPr id="234" name="Google Shape;234;p13"/>
            <p:cNvSpPr/>
            <p:nvPr/>
          </p:nvSpPr>
          <p:spPr>
            <a:xfrm>
              <a:off x="762000" y="3019425"/>
              <a:ext cx="10668000" cy="1028700"/>
            </a:xfrm>
            <a:prstGeom prst="roundRect">
              <a:avLst>
                <a:gd name="adj" fmla="val 18000"/>
              </a:avLst>
            </a:prstGeom>
            <a:solidFill>
              <a:srgbClr val="E8DCC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13"/>
            <p:cNvSpPr/>
            <p:nvPr/>
          </p:nvSpPr>
          <p:spPr>
            <a:xfrm>
              <a:off x="1000125" y="3152775"/>
              <a:ext cx="9906000" cy="4095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74B60"/>
                </a:buClr>
                <a:buSzPts val="2175"/>
                <a:buFont typeface="Arial"/>
                <a:buNone/>
              </a:pPr>
              <a:r>
                <a:rPr lang="en-AU" sz="2175" b="1" i="0" u="none" strike="noStrike" cap="none" spc="0">
                  <a:solidFill>
                    <a:srgbClr val="274B60"/>
                  </a:solidFill>
                  <a:latin typeface="Arial"/>
                  <a:ea typeface="Arial"/>
                  <a:cs typeface="Arial"/>
                  <a:sym typeface="Arial"/>
                </a:rPr>
                <a:t>[Local organisation, service or community contact]</a:t>
              </a:r>
              <a:endPara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13"/>
            <p:cNvSpPr/>
            <p:nvPr/>
          </p:nvSpPr>
          <p:spPr>
            <a:xfrm>
              <a:off x="1000125" y="3533775"/>
              <a:ext cx="99060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74B60"/>
                </a:buClr>
                <a:buSzPts val="1950"/>
                <a:buFont typeface="Arial"/>
                <a:buNone/>
              </a:pPr>
              <a:r>
                <a:rPr lang="en-AU" sz="1950" b="0" i="0" u="none" strike="noStrike" cap="none" spc="0">
                  <a:solidFill>
                    <a:srgbClr val="274B60"/>
                  </a:solidFill>
                  <a:latin typeface="Arial"/>
                  <a:ea typeface="Arial"/>
                  <a:cs typeface="Arial"/>
                  <a:sym typeface="Arial"/>
                </a:rPr>
                <a:t>[Support available]     [Phone, website or contact person]</a:t>
              </a:r>
              <a:endPara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7" name="Google Shape;237;p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62000" y="4229100"/>
            <a:ext cx="10668000" cy="1028700"/>
            <a:chOff x="762000" y="4229100"/>
            <a:chExt cx="10668000" cy="1028700"/>
          </a:xfrm>
        </p:grpSpPr>
        <p:sp>
          <p:nvSpPr>
            <p:cNvPr id="238" name="Google Shape;238;p13"/>
            <p:cNvSpPr/>
            <p:nvPr/>
          </p:nvSpPr>
          <p:spPr>
            <a:xfrm>
              <a:off x="762000" y="4229100"/>
              <a:ext cx="10668000" cy="1028700"/>
            </a:xfrm>
            <a:prstGeom prst="roundRect">
              <a:avLst>
                <a:gd name="adj" fmla="val 18000"/>
              </a:avLst>
            </a:prstGeom>
            <a:solidFill>
              <a:srgbClr val="E1E8D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13"/>
            <p:cNvSpPr/>
            <p:nvPr/>
          </p:nvSpPr>
          <p:spPr>
            <a:xfrm>
              <a:off x="1000125" y="4362450"/>
              <a:ext cx="9906000" cy="4095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74B60"/>
                </a:buClr>
                <a:buSzPts val="2175"/>
                <a:buFont typeface="Arial"/>
                <a:buNone/>
              </a:pPr>
              <a:r>
                <a:rPr lang="en-AU" sz="2175" b="1" i="0" u="none" strike="noStrike" cap="none" spc="0">
                  <a:solidFill>
                    <a:srgbClr val="274B60"/>
                  </a:solidFill>
                  <a:latin typeface="Arial"/>
                  <a:ea typeface="Arial"/>
                  <a:cs typeface="Arial"/>
                  <a:sym typeface="Arial"/>
                </a:rPr>
                <a:t>[Local organisation, service or community contact]</a:t>
              </a:r>
              <a:endPara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13"/>
            <p:cNvSpPr/>
            <p:nvPr/>
          </p:nvSpPr>
          <p:spPr>
            <a:xfrm>
              <a:off x="1000125" y="4743450"/>
              <a:ext cx="99060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74B60"/>
                </a:buClr>
                <a:buSzPts val="1950"/>
                <a:buFont typeface="Arial"/>
                <a:buNone/>
              </a:pPr>
              <a:r>
                <a:rPr lang="en-AU" sz="1950" b="0" i="0" u="none" strike="noStrike" cap="none" spc="0">
                  <a:solidFill>
                    <a:srgbClr val="274B60"/>
                  </a:solidFill>
                  <a:latin typeface="Arial"/>
                  <a:ea typeface="Arial"/>
                  <a:cs typeface="Arial"/>
                  <a:sym typeface="Arial"/>
                </a:rPr>
                <a:t>[Support available]     [Phone, website or contact person]</a:t>
              </a:r>
              <a:endPara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4"/>
          <p:cNvSpPr txBox="1">
            <a:spLocks noGrp="1"/>
          </p:cNvSpPr>
          <p:nvPr>
            <p:ph type="title"/>
          </p:nvPr>
        </p:nvSpPr>
        <p:spPr>
          <a:xfrm>
            <a:off x="762000" y="742950"/>
            <a:ext cx="99060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4B60"/>
              </a:buClr>
              <a:buSzPts val="3300"/>
              <a:buFont typeface="Arial"/>
              <a:buNone/>
            </a:pPr>
            <a:r>
              <a:rPr lang="en-AU" sz="3300" b="1">
                <a:solidFill>
                  <a:srgbClr val="274B60"/>
                </a:solidFill>
                <a:latin typeface="Arial"/>
                <a:ea typeface="Arial"/>
                <a:cs typeface="Arial"/>
                <a:sym typeface="Arial"/>
              </a:rPr>
              <a:t>Culture, Country and support</a:t>
            </a:r>
            <a:endParaRPr/>
          </a:p>
        </p:txBody>
      </p:sp>
      <p:sp>
        <p:nvSpPr>
          <p:cNvPr id="247" name="Google Shape;247;p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2000" y="1809750"/>
            <a:ext cx="5191125" cy="1666875"/>
          </a:xfrm>
          <a:prstGeom prst="roundRect">
            <a:avLst>
              <a:gd name="adj" fmla="val 18000"/>
            </a:avLst>
          </a:prstGeom>
          <a:solidFill>
            <a:srgbClr val="274B6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14"/>
          <p:cNvSpPr/>
          <p:nvPr/>
        </p:nvSpPr>
        <p:spPr>
          <a:xfrm>
            <a:off x="1028700" y="1981200"/>
            <a:ext cx="4657725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50"/>
              <a:buFont typeface="Arial"/>
              <a:buNone/>
            </a:pPr>
            <a:r>
              <a:rPr lang="en-AU" sz="1650" b="1" i="0" u="none" strike="noStrike" cap="none" spc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Elders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14"/>
          <p:cNvSpPr/>
          <p:nvPr/>
        </p:nvSpPr>
        <p:spPr>
          <a:xfrm>
            <a:off x="1028700" y="2324100"/>
            <a:ext cx="4657725" cy="923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25"/>
              <a:buFont typeface="Arial"/>
              <a:buNone/>
            </a:pPr>
            <a:r>
              <a:rPr lang="en-AU" sz="2025" b="0" i="0" u="none" strike="noStrike" cap="none" spc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What role do Elders play in supporting the next generation of people with disability?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38875" y="1809750"/>
            <a:ext cx="5191125" cy="1666875"/>
          </a:xfrm>
          <a:prstGeom prst="roundRect">
            <a:avLst>
              <a:gd name="adj" fmla="val 18000"/>
            </a:avLst>
          </a:prstGeom>
          <a:solidFill>
            <a:srgbClr val="E0E8DD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14"/>
          <p:cNvSpPr/>
          <p:nvPr/>
        </p:nvSpPr>
        <p:spPr>
          <a:xfrm>
            <a:off x="6505575" y="1981200"/>
            <a:ext cx="4657725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4B60"/>
              </a:buClr>
              <a:buSzPts val="1650"/>
              <a:buFont typeface="Arial"/>
              <a:buNone/>
            </a:pPr>
            <a:r>
              <a:rPr lang="en-AU" sz="1650" b="1" i="0" u="none" strike="noStrike" cap="none" spc="0">
                <a:solidFill>
                  <a:srgbClr val="274B60"/>
                </a:solidFill>
                <a:latin typeface="Arial"/>
                <a:ea typeface="Arial"/>
                <a:cs typeface="Arial"/>
                <a:sym typeface="Arial"/>
              </a:rPr>
              <a:t>Culture and Country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14"/>
          <p:cNvSpPr/>
          <p:nvPr/>
        </p:nvSpPr>
        <p:spPr>
          <a:xfrm>
            <a:off x="6505575" y="2324100"/>
            <a:ext cx="4657725" cy="923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4B60"/>
              </a:buClr>
              <a:buSzPts val="2025"/>
              <a:buFont typeface="Arial"/>
              <a:buNone/>
            </a:pPr>
            <a:r>
              <a:rPr lang="en-AU" sz="2025" b="0" i="0" u="none" strike="noStrike" cap="none" spc="0">
                <a:solidFill>
                  <a:srgbClr val="274B60"/>
                </a:solidFill>
                <a:latin typeface="Arial"/>
                <a:ea typeface="Arial"/>
                <a:cs typeface="Arial"/>
                <a:sym typeface="Arial"/>
              </a:rPr>
              <a:t>How do culture and Country support the health and wellbeing of our communities?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2000" y="3667125"/>
            <a:ext cx="5191125" cy="1666875"/>
          </a:xfrm>
          <a:prstGeom prst="roundRect">
            <a:avLst>
              <a:gd name="adj" fmla="val 18000"/>
            </a:avLst>
          </a:prstGeom>
          <a:solidFill>
            <a:srgbClr val="E8DCCA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14"/>
          <p:cNvSpPr/>
          <p:nvPr/>
        </p:nvSpPr>
        <p:spPr>
          <a:xfrm>
            <a:off x="1028700" y="3838575"/>
            <a:ext cx="4657725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4B60"/>
              </a:buClr>
              <a:buSzPts val="1650"/>
              <a:buFont typeface="Arial"/>
              <a:buNone/>
            </a:pPr>
            <a:r>
              <a:rPr lang="en-AU" sz="1650" b="1" i="0" u="none" strike="noStrike" cap="none" spc="0">
                <a:solidFill>
                  <a:srgbClr val="274B60"/>
                </a:solidFill>
                <a:latin typeface="Arial"/>
                <a:ea typeface="Arial"/>
                <a:cs typeface="Arial"/>
                <a:sym typeface="Arial"/>
              </a:rPr>
              <a:t>Rural and remote access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14"/>
          <p:cNvSpPr/>
          <p:nvPr/>
        </p:nvSpPr>
        <p:spPr>
          <a:xfrm>
            <a:off x="1028700" y="4181475"/>
            <a:ext cx="4657725" cy="923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4B60"/>
              </a:buClr>
              <a:buSzPts val="2025"/>
              <a:buFont typeface="Arial"/>
              <a:buNone/>
            </a:pPr>
            <a:r>
              <a:rPr lang="en-AU" sz="2025" b="0" i="0" u="none" strike="noStrike" cap="none" spc="0">
                <a:solidFill>
                  <a:srgbClr val="274B60"/>
                </a:solidFill>
                <a:latin typeface="Arial"/>
                <a:ea typeface="Arial"/>
                <a:cs typeface="Arial"/>
                <a:sym typeface="Arial"/>
              </a:rPr>
              <a:t>What would make it easier for people in rural and remote areas to access support?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38875" y="3667125"/>
            <a:ext cx="5191125" cy="1666875"/>
          </a:xfrm>
          <a:prstGeom prst="roundRect">
            <a:avLst>
              <a:gd name="adj" fmla="val 18000"/>
            </a:avLst>
          </a:prstGeom>
          <a:solidFill>
            <a:srgbClr val="DFE8E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14"/>
          <p:cNvSpPr/>
          <p:nvPr/>
        </p:nvSpPr>
        <p:spPr>
          <a:xfrm>
            <a:off x="6505575" y="3838575"/>
            <a:ext cx="4657725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4B60"/>
              </a:buClr>
              <a:buSzPts val="1650"/>
              <a:buFont typeface="Arial"/>
              <a:buNone/>
            </a:pPr>
            <a:r>
              <a:rPr lang="en-AU" sz="1650" b="1" i="0" u="none" strike="noStrike" cap="none" spc="0">
                <a:solidFill>
                  <a:srgbClr val="274B60"/>
                </a:solidFill>
                <a:latin typeface="Arial"/>
                <a:ea typeface="Arial"/>
                <a:cs typeface="Arial"/>
                <a:sym typeface="Arial"/>
              </a:rPr>
              <a:t>Health professionals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14"/>
          <p:cNvSpPr/>
          <p:nvPr/>
        </p:nvSpPr>
        <p:spPr>
          <a:xfrm>
            <a:off x="6505575" y="4181475"/>
            <a:ext cx="4657725" cy="923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4B60"/>
              </a:buClr>
              <a:buSzPts val="2025"/>
              <a:buFont typeface="Arial"/>
              <a:buNone/>
            </a:pPr>
            <a:r>
              <a:rPr lang="en-AU" sz="2025" b="0" i="0" u="none" strike="noStrike" cap="none" spc="0">
                <a:solidFill>
                  <a:srgbClr val="274B60"/>
                </a:solidFill>
                <a:latin typeface="Arial"/>
                <a:ea typeface="Arial"/>
                <a:cs typeface="Arial"/>
                <a:sym typeface="Arial"/>
              </a:rPr>
              <a:t>How can health professionals listen and respond to the needs of people with disability?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5"/>
          <p:cNvSpPr txBox="1">
            <a:spLocks noGrp="1"/>
          </p:cNvSpPr>
          <p:nvPr>
            <p:ph type="title"/>
          </p:nvPr>
        </p:nvSpPr>
        <p:spPr>
          <a:xfrm>
            <a:off x="762000" y="742950"/>
            <a:ext cx="99060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4B60"/>
              </a:buClr>
              <a:buSzPts val="3300"/>
              <a:buFont typeface="Arial"/>
              <a:buNone/>
            </a:pPr>
            <a:r>
              <a:rPr lang="en-AU" sz="3300" b="1">
                <a:solidFill>
                  <a:srgbClr val="274B60"/>
                </a:solidFill>
                <a:latin typeface="Arial"/>
                <a:ea typeface="Arial"/>
                <a:cs typeface="Arial"/>
                <a:sym typeface="Arial"/>
              </a:rPr>
              <a:t>Continuing the conversation</a:t>
            </a:r>
            <a:endParaRPr/>
          </a:p>
        </p:txBody>
      </p:sp>
      <p:sp>
        <p:nvSpPr>
          <p:cNvPr id="265" name="Google Shape;265;p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2000" y="1809750"/>
            <a:ext cx="6429375" cy="2714625"/>
          </a:xfrm>
          <a:prstGeom prst="roundRect">
            <a:avLst>
              <a:gd name="adj" fmla="val 18000"/>
            </a:avLst>
          </a:prstGeom>
          <a:solidFill>
            <a:srgbClr val="E1E8D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15"/>
          <p:cNvSpPr/>
          <p:nvPr/>
        </p:nvSpPr>
        <p:spPr>
          <a:xfrm>
            <a:off x="1028700" y="2228850"/>
            <a:ext cx="5895975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4B60"/>
              </a:buClr>
              <a:buSzPts val="1650"/>
              <a:buFont typeface="Arial"/>
              <a:buNone/>
            </a:pPr>
            <a:r>
              <a:rPr lang="en-AU" sz="1650" b="1" i="0" u="none" strike="noStrike" cap="none" spc="0">
                <a:solidFill>
                  <a:srgbClr val="274B60"/>
                </a:solidFill>
                <a:latin typeface="Arial"/>
                <a:ea typeface="Arial"/>
                <a:cs typeface="Arial"/>
                <a:sym typeface="Arial"/>
              </a:rPr>
              <a:t>Learning to be more inclusive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15"/>
          <p:cNvSpPr/>
          <p:nvPr/>
        </p:nvSpPr>
        <p:spPr>
          <a:xfrm>
            <a:off x="1028700" y="2571750"/>
            <a:ext cx="5895975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4B60"/>
              </a:buClr>
              <a:buSzPts val="2400"/>
              <a:buFont typeface="Arial"/>
              <a:buNone/>
            </a:pPr>
            <a:r>
              <a:rPr lang="en-AU" sz="2400" b="0" i="0" u="none" strike="noStrike" cap="none" spc="0">
                <a:solidFill>
                  <a:srgbClr val="274B60"/>
                </a:solidFill>
                <a:latin typeface="Arial"/>
                <a:ea typeface="Arial"/>
                <a:cs typeface="Arial"/>
                <a:sym typeface="Arial"/>
              </a:rPr>
              <a:t>Learning to be more inclusive is a journey. Conversations about disability can help us build communities that are more accessible and respectful.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2000" y="4676775"/>
            <a:ext cx="6429375" cy="803140"/>
          </a:xfrm>
          <a:prstGeom prst="roundRect">
            <a:avLst>
              <a:gd name="adj" fmla="val 18000"/>
            </a:avLst>
          </a:prstGeom>
          <a:solidFill>
            <a:srgbClr val="274B6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15"/>
          <p:cNvSpPr/>
          <p:nvPr/>
        </p:nvSpPr>
        <p:spPr>
          <a:xfrm>
            <a:off x="1028700" y="4905375"/>
            <a:ext cx="5895975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Arial"/>
              <a:buNone/>
            </a:pPr>
            <a:r>
              <a:rPr lang="en-AU" sz="1800" b="1" dirty="0">
                <a:solidFill>
                  <a:srgbClr val="FFFFFF"/>
                </a:solidFill>
              </a:rPr>
              <a:t>IDPwD Y</a:t>
            </a:r>
            <a:r>
              <a:rPr lang="en-AU" sz="1800" b="1" i="0" u="none" strike="noStrike" cap="none" spc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arning </a:t>
            </a:r>
            <a:r>
              <a:rPr lang="en-AU" sz="1800" b="1" dirty="0">
                <a:solidFill>
                  <a:srgbClr val="FFFFFF"/>
                </a:solidFill>
              </a:rPr>
              <a:t>G</a:t>
            </a:r>
            <a:r>
              <a:rPr lang="en-AU" sz="1800" b="1" i="0" u="none" strike="noStrike" cap="none" spc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uide: </a:t>
            </a:r>
            <a:r>
              <a:rPr lang="en-AU" sz="1800" i="0" strike="noStrike" cap="none" spc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www.idpwd.gov.au/yarning-guide</a:t>
            </a:r>
          </a:p>
        </p:txBody>
      </p:sp>
      <p:pic>
        <p:nvPicPr>
          <p:cNvPr id="270" name="Google Shape;270;p15" descr="A person stands beside a horse in a grassy field.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18654" b="18654"/>
          <a:stretch/>
        </p:blipFill>
        <p:spPr>
          <a:xfrm>
            <a:off x="7524750" y="1809750"/>
            <a:ext cx="3905250" cy="3670300"/>
          </a:xfrm>
          <a:prstGeom prst="roundRect">
            <a:avLst>
              <a:gd name="adj" fmla="val 9000"/>
            </a:avLst>
          </a:prstGeom>
          <a:solidFill>
            <a:srgbClr val="EFE9DE"/>
          </a:solidFill>
          <a:ln w="19050" cap="flat" cmpd="sng">
            <a:solidFill>
              <a:srgbClr val="274B6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3"/>
          <p:cNvSpPr txBox="1">
            <a:spLocks noGrp="1"/>
          </p:cNvSpPr>
          <p:nvPr>
            <p:ph type="title"/>
          </p:nvPr>
        </p:nvSpPr>
        <p:spPr>
          <a:xfrm>
            <a:off x="762000" y="742950"/>
            <a:ext cx="99060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4B60"/>
              </a:buClr>
              <a:buSzPts val="3300"/>
              <a:buFont typeface="Arial"/>
              <a:buNone/>
            </a:pPr>
            <a:r>
              <a:rPr lang="en-AU" sz="3300" b="1">
                <a:solidFill>
                  <a:srgbClr val="274B60"/>
                </a:solidFill>
                <a:latin typeface="Arial"/>
                <a:ea typeface="Arial"/>
                <a:cs typeface="Arial"/>
                <a:sym typeface="Arial"/>
              </a:rPr>
              <a:t>Local websites and resources</a:t>
            </a:r>
          </a:p>
        </p:txBody>
      </p:sp>
      <p:grpSp>
        <p:nvGrpSpPr>
          <p:cNvPr id="229" name="Google Shape;229;p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62000" y="1809750"/>
            <a:ext cx="10668000" cy="1028700"/>
            <a:chOff x="762000" y="1809750"/>
            <a:chExt cx="10668000" cy="1028700"/>
          </a:xfrm>
        </p:grpSpPr>
        <p:sp>
          <p:nvSpPr>
            <p:cNvPr id="230" name="Google Shape;230;p13"/>
            <p:cNvSpPr/>
            <p:nvPr/>
          </p:nvSpPr>
          <p:spPr>
            <a:xfrm>
              <a:off x="762000" y="1809750"/>
              <a:ext cx="10668000" cy="1028700"/>
            </a:xfrm>
            <a:prstGeom prst="roundRect">
              <a:avLst>
                <a:gd name="adj" fmla="val 18000"/>
              </a:avLst>
            </a:prstGeom>
            <a:solidFill>
              <a:srgbClr val="E1E8D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231;p13"/>
            <p:cNvSpPr/>
            <p:nvPr/>
          </p:nvSpPr>
          <p:spPr>
            <a:xfrm>
              <a:off x="1000125" y="1943100"/>
              <a:ext cx="9906000" cy="4095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74B60"/>
                </a:buClr>
                <a:buSzPts val="2175"/>
                <a:buFont typeface="Arial"/>
                <a:buNone/>
              </a:pPr>
              <a:r>
                <a:rPr lang="en-AU" sz="2175" b="1" i="0" u="none" strike="noStrike" cap="none" spc="0">
                  <a:solidFill>
                    <a:srgbClr val="274B60"/>
                  </a:solidFill>
                  <a:latin typeface="Arial"/>
                  <a:ea typeface="Arial"/>
                  <a:cs typeface="Arial"/>
                  <a:sym typeface="Arial"/>
                </a:rPr>
                <a:t>[Website or resource name]</a:t>
              </a:r>
            </a:p>
          </p:txBody>
        </p:sp>
        <p:sp>
          <p:nvSpPr>
            <p:cNvPr id="232" name="Google Shape;232;p13"/>
            <p:cNvSpPr/>
            <p:nvPr/>
          </p:nvSpPr>
          <p:spPr>
            <a:xfrm>
              <a:off x="1000125" y="2324100"/>
              <a:ext cx="99060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74B60"/>
                </a:buClr>
                <a:buSzPts val="1950"/>
                <a:buFont typeface="Arial"/>
                <a:buNone/>
              </a:pPr>
              <a:r>
                <a:rPr lang="en-AU" sz="1950" b="0" i="0" u="none" strike="noStrike" cap="none" spc="0">
                  <a:solidFill>
                    <a:srgbClr val="274B60"/>
                  </a:solidFill>
                  <a:latin typeface="Arial"/>
                  <a:ea typeface="Arial"/>
                  <a:cs typeface="Arial"/>
                  <a:sym typeface="Arial"/>
                </a:rPr>
                <a:t>[What it offers]     [Short URL]</a:t>
              </a:r>
            </a:p>
          </p:txBody>
        </p:sp>
      </p:grpSp>
      <p:grpSp>
        <p:nvGrpSpPr>
          <p:cNvPr id="233" name="Google Shape;233;p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62000" y="3019425"/>
            <a:ext cx="10668000" cy="1028700"/>
            <a:chOff x="762000" y="3019425"/>
            <a:chExt cx="10668000" cy="1028700"/>
          </a:xfrm>
        </p:grpSpPr>
        <p:sp>
          <p:nvSpPr>
            <p:cNvPr id="234" name="Google Shape;234;p13"/>
            <p:cNvSpPr/>
            <p:nvPr/>
          </p:nvSpPr>
          <p:spPr>
            <a:xfrm>
              <a:off x="762000" y="3019425"/>
              <a:ext cx="10668000" cy="1028700"/>
            </a:xfrm>
            <a:prstGeom prst="roundRect">
              <a:avLst>
                <a:gd name="adj" fmla="val 18000"/>
              </a:avLst>
            </a:prstGeom>
            <a:solidFill>
              <a:srgbClr val="E8DCC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13"/>
            <p:cNvSpPr/>
            <p:nvPr/>
          </p:nvSpPr>
          <p:spPr>
            <a:xfrm>
              <a:off x="1000125" y="3152775"/>
              <a:ext cx="9906000" cy="4095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74B60"/>
                </a:buClr>
                <a:buSzPts val="2175"/>
                <a:buFont typeface="Arial"/>
                <a:buNone/>
              </a:pPr>
              <a:r>
                <a:rPr lang="en-AU" sz="2175" b="1" i="0" u="none" strike="noStrike" cap="none" spc="0">
                  <a:solidFill>
                    <a:srgbClr val="274B60"/>
                  </a:solidFill>
                  <a:latin typeface="Arial"/>
                  <a:ea typeface="Arial"/>
                  <a:cs typeface="Arial"/>
                  <a:sym typeface="Arial"/>
                </a:rPr>
                <a:t>[Website or resource name]</a:t>
              </a:r>
            </a:p>
          </p:txBody>
        </p:sp>
        <p:sp>
          <p:nvSpPr>
            <p:cNvPr id="236" name="Google Shape;236;p13"/>
            <p:cNvSpPr/>
            <p:nvPr/>
          </p:nvSpPr>
          <p:spPr>
            <a:xfrm>
              <a:off x="1000125" y="3533775"/>
              <a:ext cx="99060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74B60"/>
                </a:buClr>
                <a:buSzPts val="1950"/>
                <a:buFont typeface="Arial"/>
                <a:buNone/>
              </a:pPr>
              <a:r>
                <a:rPr lang="en-AU" sz="1950" b="0" i="0" u="none" strike="noStrike" cap="none" spc="0">
                  <a:solidFill>
                    <a:srgbClr val="274B60"/>
                  </a:solidFill>
                  <a:latin typeface="Arial"/>
                  <a:ea typeface="Arial"/>
                  <a:cs typeface="Arial"/>
                  <a:sym typeface="Arial"/>
                </a:rPr>
                <a:t>[What it offers]     [Short URL]</a:t>
              </a:r>
            </a:p>
          </p:txBody>
        </p:sp>
      </p:grpSp>
      <p:grpSp>
        <p:nvGrpSpPr>
          <p:cNvPr id="237" name="Google Shape;237;p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62000" y="4229100"/>
            <a:ext cx="10668000" cy="1028700"/>
            <a:chOff x="762000" y="4229100"/>
            <a:chExt cx="10668000" cy="1028700"/>
          </a:xfrm>
        </p:grpSpPr>
        <p:sp>
          <p:nvSpPr>
            <p:cNvPr id="238" name="Google Shape;238;p13"/>
            <p:cNvSpPr/>
            <p:nvPr/>
          </p:nvSpPr>
          <p:spPr>
            <a:xfrm>
              <a:off x="762000" y="4229100"/>
              <a:ext cx="10668000" cy="1028700"/>
            </a:xfrm>
            <a:prstGeom prst="roundRect">
              <a:avLst>
                <a:gd name="adj" fmla="val 18000"/>
              </a:avLst>
            </a:prstGeom>
            <a:solidFill>
              <a:srgbClr val="E1E8D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13"/>
            <p:cNvSpPr/>
            <p:nvPr/>
          </p:nvSpPr>
          <p:spPr>
            <a:xfrm>
              <a:off x="1000125" y="4362450"/>
              <a:ext cx="9906000" cy="4095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74B60"/>
                </a:buClr>
                <a:buSzPts val="2175"/>
                <a:buFont typeface="Arial"/>
                <a:buNone/>
              </a:pPr>
              <a:r>
                <a:rPr lang="en-AU" sz="2175" b="1" i="0" u="none" strike="noStrike" cap="none" spc="0">
                  <a:solidFill>
                    <a:srgbClr val="274B60"/>
                  </a:solidFill>
                  <a:latin typeface="Arial"/>
                  <a:ea typeface="Arial"/>
                  <a:cs typeface="Arial"/>
                  <a:sym typeface="Arial"/>
                </a:rPr>
                <a:t>[Website or resource name]</a:t>
              </a:r>
            </a:p>
          </p:txBody>
        </p:sp>
        <p:sp>
          <p:nvSpPr>
            <p:cNvPr id="240" name="Google Shape;240;p13"/>
            <p:cNvSpPr/>
            <p:nvPr/>
          </p:nvSpPr>
          <p:spPr>
            <a:xfrm>
              <a:off x="1000125" y="4743450"/>
              <a:ext cx="99060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74B60"/>
                </a:buClr>
                <a:buSzPts val="1950"/>
                <a:buFont typeface="Arial"/>
                <a:buNone/>
              </a:pPr>
              <a:r>
                <a:rPr lang="en-AU" sz="1950" b="0" i="0" u="none" strike="noStrike" cap="none" spc="0">
                  <a:solidFill>
                    <a:srgbClr val="274B60"/>
                  </a:solidFill>
                  <a:latin typeface="Arial"/>
                  <a:ea typeface="Arial"/>
                  <a:cs typeface="Arial"/>
                  <a:sym typeface="Arial"/>
                </a:rPr>
                <a:t>[What it offers]     [Short URL]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IDPwD community yarning">
      <a:dk1>
        <a:srgbClr val="222B30"/>
      </a:dk1>
      <a:lt1>
        <a:srgbClr val="FFFFFF"/>
      </a:lt1>
      <a:dk2>
        <a:srgbClr val="274B60"/>
      </a:dk2>
      <a:lt2>
        <a:srgbClr val="F4EFE7"/>
      </a:lt2>
      <a:accent1>
        <a:srgbClr val="3E607B"/>
      </a:accent1>
      <a:accent2>
        <a:srgbClr val="609FA2"/>
      </a:accent2>
      <a:accent3>
        <a:srgbClr val="E37C5B"/>
      </a:accent3>
      <a:accent4>
        <a:srgbClr val="A4B58D"/>
      </a:accent4>
      <a:accent5>
        <a:srgbClr val="D8C4A1"/>
      </a:accent5>
      <a:accent6>
        <a:srgbClr val="A88E75"/>
      </a:accent6>
      <a:hlink>
        <a:srgbClr val="164F5B"/>
      </a:hlink>
      <a:folHlink>
        <a:srgbClr val="91392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custClrLst>
    <a:custClr name="Deep teal">
      <a:srgbClr val="164F5B"/>
    </a:custClr>
    <a:custClr name="Navy">
      <a:srgbClr val="274B60"/>
    </a:custClr>
    <a:custClr name="Sage tint">
      <a:srgbClr val="E1E8DE"/>
    </a:custClr>
    <a:custClr name="Sand tint">
      <a:srgbClr val="E8DCCA"/>
    </a:custClr>
    <a:custClr name="Teal tint">
      <a:srgbClr val="DFE8E8"/>
    </a:custClr>
    <a:custClr name="Coral tint">
      <a:srgbClr val="EBDCCD"/>
    </a:custClr>
  </a:custClrLst>
</a:theme>
</file>

<file path=ppt/theme/theme2.xml><?xml version="1.0" encoding="utf-8"?>
<a:theme xmlns:a="http://schemas.openxmlformats.org/drawingml/2006/main" name="ChatGPT">
  <a:themeElements>
    <a:clrScheme name="IDPwD community yarning">
      <a:dk1>
        <a:srgbClr val="222B30"/>
      </a:dk1>
      <a:lt1>
        <a:srgbClr val="FFFFFF"/>
      </a:lt1>
      <a:dk2>
        <a:srgbClr val="274B60"/>
      </a:dk2>
      <a:lt2>
        <a:srgbClr val="F4EFE7"/>
      </a:lt2>
      <a:accent1>
        <a:srgbClr val="3E607B"/>
      </a:accent1>
      <a:accent2>
        <a:srgbClr val="609FA2"/>
      </a:accent2>
      <a:accent3>
        <a:srgbClr val="E37C5B"/>
      </a:accent3>
      <a:accent4>
        <a:srgbClr val="A4B58D"/>
      </a:accent4>
      <a:accent5>
        <a:srgbClr val="D8C4A1"/>
      </a:accent5>
      <a:accent6>
        <a:srgbClr val="A88E75"/>
      </a:accent6>
      <a:hlink>
        <a:srgbClr val="164F5B"/>
      </a:hlink>
      <a:folHlink>
        <a:srgbClr val="91392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custClrLst>
    <a:custClr name="Deep teal">
      <a:srgbClr val="164F5B"/>
    </a:custClr>
    <a:custClr name="Navy">
      <a:srgbClr val="274B60"/>
    </a:custClr>
    <a:custClr name="Sage tint">
      <a:srgbClr val="E1E8DE"/>
    </a:custClr>
    <a:custClr name="Sand tint">
      <a:srgbClr val="E8DCCA"/>
    </a:custClr>
    <a:custClr name="Teal tint">
      <a:srgbClr val="DFE8E8"/>
    </a:custClr>
    <a:custClr name="Coral tint">
      <a:srgbClr val="EBDCCD"/>
    </a:custClr>
  </a:custClr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ac56f83a-7bbe-4975-97ba-c1d51892bdc9" xsi:nil="true"/>
    <TaxCatchAll xmlns="787a4934-6a8e-4db4-ac59-4851a358ace4" xsi:nil="true"/>
    <lcf76f155ced4ddcb4097134ff3c332f xmlns="ac56f83a-7bbe-4975-97ba-c1d51892bdc9">
      <Terms xmlns="http://schemas.microsoft.com/office/infopath/2007/PartnerControls"/>
    </lcf76f155ced4ddcb4097134ff3c332f>
    <_ApprovalAssignedTo xmlns="ac56f83a-7bbe-4975-97ba-c1d51892bdc9">
      <UserInfo>
        <DisplayName/>
        <AccountId xsi:nil="true"/>
        <AccountType/>
      </UserInfo>
    </_ApprovalAssignedTo>
    <_ApprovalStatus xmlns="ac56f83a-7bbe-4975-97ba-c1d51892bdc9">0</_ApprovalStatus>
    <_ApprovalRespondedBy xmlns="ac56f83a-7bbe-4975-97ba-c1d51892bdc9">
      <UserInfo>
        <DisplayName/>
        <AccountId xsi:nil="true"/>
        <AccountType/>
      </UserInfo>
    </_ApprovalRespondedBy>
    <_ApprovalSentBy xmlns="ac56f83a-7bbe-4975-97ba-c1d51892bdc9">
      <UserInfo>
        <DisplayName/>
        <AccountId xsi:nil="true"/>
        <AccountType/>
      </UserInfo>
    </_ApprovalSentBy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3D6F7A6E83A27478D2AFBADC664AD2C" ma:contentTypeVersion="19" ma:contentTypeDescription="Create a new document." ma:contentTypeScope="" ma:versionID="b941b4dae0668f25eb27fe985f97fe8a">
  <xsd:schema xmlns:xsd="http://www.w3.org/2001/XMLSchema" xmlns:xs="http://www.w3.org/2001/XMLSchema" xmlns:p="http://schemas.microsoft.com/office/2006/metadata/properties" xmlns:ns2="ac56f83a-7bbe-4975-97ba-c1d51892bdc9" xmlns:ns3="787a4934-6a8e-4db4-ac59-4851a358ace4" targetNamespace="http://schemas.microsoft.com/office/2006/metadata/properties" ma:root="true" ma:fieldsID="29f8b4dcdaa70f0d1c28185dacd90fdf" ns2:_="" ns3:_="">
    <xsd:import namespace="ac56f83a-7bbe-4975-97ba-c1d51892bdc9"/>
    <xsd:import namespace="787a4934-6a8e-4db4-ac59-4851a358ace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BillingMetadata" minOccurs="0"/>
                <xsd:element ref="ns2:MediaLengthInSeconds" minOccurs="0"/>
                <xsd:element ref="ns2:MediaServiceLocation" minOccurs="0"/>
                <xsd:element ref="ns2:_Flow_SignoffStatus" minOccurs="0"/>
                <xsd:element ref="ns2:_ApprovalAssignedTo" minOccurs="0"/>
                <xsd:element ref="ns2:_ApprovalRespondedBy" minOccurs="0"/>
                <xsd:element ref="ns2:_ApprovalSentBy" minOccurs="0"/>
                <xsd:element ref="ns2:_Approval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56f83a-7bbe-4975-97ba-c1d51892bdc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89927c38-8944-418e-ac9b-4d6e7554302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_Flow_SignoffStatus" ma:index="22" nillable="true" ma:displayName="Sign-off status" ma:internalName="_x0024_Resources_x003a_core_x002c_Signoff_Status">
      <xsd:simpleType>
        <xsd:restriction base="dms:Text"/>
      </xsd:simpleType>
    </xsd:element>
    <xsd:element name="_ApprovalAssignedTo" ma:index="23" nillable="true" ma:displayName="Approvers" ma:list="UserInfo" ma:internalName="_ApprovalAssignedTo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_ApprovalRespondedBy" ma:index="24" nillable="true" ma:displayName="Responses" ma:list="UserInfo" ma:internalName="_ApprovalRespondedBy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_ApprovalSentBy" ma:index="25" nillable="true" ma:displayName="Approval Creator" ma:list="UserInfo" ma:internalName="_ApprovalSentBy" ma:readOnly="tru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_ApprovalStatus" ma:index="26" nillable="true" ma:displayName="Approval status" ma:internalName="_ApprovalStatu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7a4934-6a8e-4db4-ac59-4851a358ace4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5e07e95a-b082-4b9f-8b4e-4accfd6b1a46}" ma:internalName="TaxCatchAll" ma:showField="CatchAllData" ma:web="787a4934-6a8e-4db4-ac59-4851a358ace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151BA7A-BD7D-410E-966C-D70AF2CD792E}">
  <ds:schemaRefs>
    <ds:schemaRef ds:uri="http://schemas.openxmlformats.org/package/2006/metadata/core-properties"/>
    <ds:schemaRef ds:uri="http://schemas.microsoft.com/office/2006/documentManagement/types"/>
    <ds:schemaRef ds:uri="http://purl.org/dc/terms/"/>
    <ds:schemaRef ds:uri="ac56f83a-7bbe-4975-97ba-c1d51892bdc9"/>
    <ds:schemaRef ds:uri="http://www.w3.org/XML/1998/namespace"/>
    <ds:schemaRef ds:uri="http://purl.org/dc/elements/1.1/"/>
    <ds:schemaRef ds:uri="787a4934-6a8e-4db4-ac59-4851a358ace4"/>
    <ds:schemaRef ds:uri="http://purl.org/dc/dcmitype/"/>
    <ds:schemaRef ds:uri="http://schemas.microsoft.com/office/infopath/2007/PartnerControl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9105DCBA-8258-45E3-8006-450B1534DAF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c56f83a-7bbe-4975-97ba-c1d51892bdc9"/>
    <ds:schemaRef ds:uri="787a4934-6a8e-4db4-ac59-4851a358ace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3FCA431-DA32-4A09-969A-62514938B9A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2702</Words>
  <Application>Microsoft Office PowerPoint</Application>
  <PresentationFormat>Widescreen</PresentationFormat>
  <Paragraphs>328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Arial</vt:lpstr>
      <vt:lpstr>ChatGPT</vt:lpstr>
      <vt:lpstr>Before you use this template</vt:lpstr>
      <vt:lpstr>Community Yarning Session</vt:lpstr>
      <vt:lpstr>Acknowledgement of Country</vt:lpstr>
      <vt:lpstr>International Day of People with Disability (IDPwD)</vt:lpstr>
      <vt:lpstr>Yarning about IDPwD</vt:lpstr>
      <vt:lpstr>Disability in our communities</vt:lpstr>
      <vt:lpstr>Different experiences of disability</vt:lpstr>
      <vt:lpstr>Respectful language</vt:lpstr>
      <vt:lpstr>Words, identity and belonging</vt:lpstr>
      <vt:lpstr>Creating inclusive spaces</vt:lpstr>
      <vt:lpstr>An inclusive community</vt:lpstr>
      <vt:lpstr>Sharing local stories</vt:lpstr>
      <vt:lpstr>Who is in our community?</vt:lpstr>
      <vt:lpstr>Culture, Country and support</vt:lpstr>
      <vt:lpstr>Continuing the conversation</vt:lpstr>
      <vt:lpstr>Local websites and resources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Community Yarning Session Template</dc:title>
  <dc:subject>A guide to help start conversations in the community about disability, sharing First Nations perspectives, personal stories and yarning prompts.</dc:subject>
  <dc:creator>Australian Government Department of Health, Disability and Ageing</dc:creator>
  <cp:keywords>First Nations; disability inclusion; International Day of People with Disability; yarning; conversation guide</cp:keywords>
  <cp:revision>3</cp:revision>
  <dcterms:created xsi:type="dcterms:W3CDTF">2026-09-17T04:02:42Z</dcterms:created>
  <dcterms:modified xsi:type="dcterms:W3CDTF">2026-10-28T05:26:19Z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0x01010003D6F7A6E83A27478D2AFBADC664AD2C</vt:lpwstr>
  </property>
  <property fmtid="{D5CDD505-2E9C-101B-9397-08002B2CF9AE}" pid="3" name="MSIP_Label_7cd3e8b9-ffed-43a8-b7f4-cc2fa0382d36_Enabled">
    <vt:lpwstr>true</vt:lpwstr>
  </property>
  <property fmtid="{D5CDD505-2E9C-101B-9397-08002B2CF9AE}" pid="4" name="MSIP_Label_7cd3e8b9-ffed-43a8-b7f4-cc2fa0382d36_SetDate">
    <vt:lpwstr>2026-10-07T01:26:34Z</vt:lpwstr>
  </property>
  <property fmtid="{D5CDD505-2E9C-101B-9397-08002B2CF9AE}" pid="5" name="MSIP_Label_7cd3e8b9-ffed-43a8-b7f4-cc2fa0382d36_Method">
    <vt:lpwstr>Privileged</vt:lpwstr>
  </property>
  <property fmtid="{D5CDD505-2E9C-101B-9397-08002B2CF9AE}" pid="6" name="MSIP_Label_7cd3e8b9-ffed-43a8-b7f4-cc2fa0382d36_Name">
    <vt:lpwstr>O</vt:lpwstr>
  </property>
  <property fmtid="{D5CDD505-2E9C-101B-9397-08002B2CF9AE}" pid="7" name="MSIP_Label_7cd3e8b9-ffed-43a8-b7f4-cc2fa0382d36_SiteId">
    <vt:lpwstr>34a3929c-73cf-4954-abfe-147dc3517892</vt:lpwstr>
  </property>
  <property fmtid="{D5CDD505-2E9C-101B-9397-08002B2CF9AE}" pid="8" name="MSIP_Label_7cd3e8b9-ffed-43a8-b7f4-cc2fa0382d36_ActionId">
    <vt:lpwstr>eee9ddd4-805b-4ec8-b1a4-3345f41b4e43</vt:lpwstr>
  </property>
  <property fmtid="{D5CDD505-2E9C-101B-9397-08002B2CF9AE}" pid="9" name="MSIP_Label_7cd3e8b9-ffed-43a8-b7f4-cc2fa0382d36_ContentBits">
    <vt:lpwstr>3</vt:lpwstr>
  </property>
  <property fmtid="{D5CDD505-2E9C-101B-9397-08002B2CF9AE}" pid="10" name="MSIP_Label_7cd3e8b9-ffed-43a8-b7f4-cc2fa0382d36_Tag">
    <vt:lpwstr>10, 0, 1, 1</vt:lpwstr>
  </property>
  <property fmtid="{D5CDD505-2E9C-101B-9397-08002B2CF9AE}" pid="11" name="ClassificationContentMarkingFooterLocations">
    <vt:lpwstr>ChatGPT:5</vt:lpwstr>
  </property>
  <property fmtid="{D5CDD505-2E9C-101B-9397-08002B2CF9AE}" pid="12" name="ClassificationContentMarkingFooterText">
    <vt:lpwstr>OFFICIAL</vt:lpwstr>
  </property>
  <property fmtid="{D5CDD505-2E9C-101B-9397-08002B2CF9AE}" pid="13" name="ClassificationContentMarkingHeaderLocations">
    <vt:lpwstr>ChatGPT:4</vt:lpwstr>
  </property>
  <property fmtid="{D5CDD505-2E9C-101B-9397-08002B2CF9AE}" pid="14" name="ClassificationContentMarkingHeaderText">
    <vt:lpwstr>OFFICIAL</vt:lpwstr>
  </property>
  <property fmtid="{D5CDD505-2E9C-101B-9397-08002B2CF9AE}" pid="15" name="MediaServiceImageTags">
    <vt:lpwstr/>
  </property>
</Properties>
</file>